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7" r:id="rId3"/>
    <p:sldId id="258" r:id="rId4"/>
    <p:sldId id="259" r:id="rId5"/>
    <p:sldId id="280" r:id="rId6"/>
    <p:sldId id="261" r:id="rId7"/>
    <p:sldId id="260" r:id="rId8"/>
    <p:sldId id="265" r:id="rId9"/>
    <p:sldId id="266" r:id="rId10"/>
    <p:sldId id="267" r:id="rId11"/>
    <p:sldId id="268" r:id="rId12"/>
    <p:sldId id="284" r:id="rId13"/>
    <p:sldId id="277" r:id="rId14"/>
    <p:sldId id="275" r:id="rId15"/>
    <p:sldId id="299" r:id="rId16"/>
    <p:sldId id="270" r:id="rId17"/>
    <p:sldId id="271" r:id="rId18"/>
    <p:sldId id="298" r:id="rId19"/>
    <p:sldId id="285" r:id="rId20"/>
    <p:sldId id="286" r:id="rId21"/>
    <p:sldId id="279" r:id="rId22"/>
    <p:sldId id="269" r:id="rId23"/>
    <p:sldId id="276" r:id="rId24"/>
    <p:sldId id="278" r:id="rId25"/>
    <p:sldId id="283" r:id="rId26"/>
    <p:sldId id="281" r:id="rId27"/>
    <p:sldId id="262" r:id="rId28"/>
    <p:sldId id="263" r:id="rId29"/>
    <p:sldId id="272" r:id="rId30"/>
    <p:sldId id="264" r:id="rId31"/>
    <p:sldId id="287" r:id="rId32"/>
    <p:sldId id="288" r:id="rId33"/>
    <p:sldId id="289" r:id="rId34"/>
    <p:sldId id="290" r:id="rId35"/>
    <p:sldId id="291" r:id="rId36"/>
    <p:sldId id="293" r:id="rId37"/>
    <p:sldId id="273" r:id="rId38"/>
    <p:sldId id="294" r:id="rId39"/>
    <p:sldId id="295" r:id="rId40"/>
    <p:sldId id="292" r:id="rId41"/>
    <p:sldId id="274" r:id="rId42"/>
    <p:sldId id="282" r:id="rId43"/>
    <p:sldId id="296" r:id="rId44"/>
    <p:sldId id="29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01Nok\RiverNan\&#3619;&#3634;&#3618;&#3591;&#3634;&#3609;&#3626;&#3656;&#3591;&#3648;&#3607;&#3624;&#3610;&#3634;&#3621;\&#3604;&#3636;&#3609;&#3648;&#3604;&#3636;&#3617;&#3614;&#3619;&#3657;&#3629;&#3617;&#3585;&#3619;&#3634;&#361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872363437790211"/>
          <c:y val="0.11855297503396597"/>
          <c:w val="0.85287424259736511"/>
          <c:h val="0.72616492850867265"/>
        </c:manualLayout>
      </c:layout>
      <c:scatterChart>
        <c:scatterStyle val="lineMarker"/>
        <c:ser>
          <c:idx val="21"/>
          <c:order val="0"/>
          <c:tx>
            <c:strRef>
              <c:f>'1100-1400'!$B$2:$C$2</c:f>
              <c:strCache>
                <c:ptCount val="1"/>
                <c:pt idx="0">
                  <c:v>Station 1+100</c:v>
                </c:pt>
              </c:strCache>
            </c:strRef>
          </c:tx>
          <c:spPr>
            <a:ln w="28575">
              <a:solidFill>
                <a:sysClr val="windowText" lastClr="000000"/>
              </a:solidFill>
            </a:ln>
          </c:spPr>
          <c:marker>
            <c:symbol val="circle"/>
            <c:size val="7"/>
            <c:spPr>
              <a:noFill/>
              <a:ln w="28575">
                <a:solidFill>
                  <a:sysClr val="windowText" lastClr="000000"/>
                </a:solidFill>
              </a:ln>
            </c:spPr>
          </c:marker>
          <c:xVal>
            <c:numRef>
              <c:f>'1100-1400'!$E$4:$E$32</c:f>
              <c:numCache>
                <c:formatCode>General</c:formatCode>
                <c:ptCount val="29"/>
                <c:pt idx="0">
                  <c:v>9.0000000000000036</c:v>
                </c:pt>
                <c:pt idx="1">
                  <c:v>5.9999999999999964</c:v>
                </c:pt>
                <c:pt idx="2">
                  <c:v>4.0000000000000036</c:v>
                </c:pt>
                <c:pt idx="3">
                  <c:v>1.9999999999999916</c:v>
                </c:pt>
                <c:pt idx="4">
                  <c:v>1.500000000000004</c:v>
                </c:pt>
                <c:pt idx="5">
                  <c:v>0.99999999999999645</c:v>
                </c:pt>
                <c:pt idx="6">
                  <c:v>0.50000000000000711</c:v>
                </c:pt>
                <c:pt idx="7">
                  <c:v>0</c:v>
                </c:pt>
                <c:pt idx="8">
                  <c:v>-1.500000000000004</c:v>
                </c:pt>
                <c:pt idx="9">
                  <c:v>-3.4999999999999964</c:v>
                </c:pt>
                <c:pt idx="10">
                  <c:v>-4.4999999999999929</c:v>
                </c:pt>
                <c:pt idx="11">
                  <c:v>-5.9999999999999964</c:v>
                </c:pt>
                <c:pt idx="12">
                  <c:v>-8.0000000000000071</c:v>
                </c:pt>
                <c:pt idx="13">
                  <c:v>-12.000000000000002</c:v>
                </c:pt>
                <c:pt idx="14">
                  <c:v>-20.999999999999989</c:v>
                </c:pt>
                <c:pt idx="15">
                  <c:v>-30.999999999999989</c:v>
                </c:pt>
                <c:pt idx="16">
                  <c:v>-37.5</c:v>
                </c:pt>
                <c:pt idx="17">
                  <c:v>-47</c:v>
                </c:pt>
                <c:pt idx="18">
                  <c:v>-58.5</c:v>
                </c:pt>
                <c:pt idx="19">
                  <c:v>-63</c:v>
                </c:pt>
                <c:pt idx="20">
                  <c:v>-68</c:v>
                </c:pt>
                <c:pt idx="21">
                  <c:v>-72</c:v>
                </c:pt>
                <c:pt idx="22">
                  <c:v>-74</c:v>
                </c:pt>
                <c:pt idx="23">
                  <c:v>-76</c:v>
                </c:pt>
                <c:pt idx="24">
                  <c:v>-78.5</c:v>
                </c:pt>
                <c:pt idx="25">
                  <c:v>-82</c:v>
                </c:pt>
                <c:pt idx="26">
                  <c:v>-87</c:v>
                </c:pt>
                <c:pt idx="27">
                  <c:v>-89</c:v>
                </c:pt>
                <c:pt idx="28">
                  <c:v>-91.5</c:v>
                </c:pt>
              </c:numCache>
            </c:numRef>
          </c:xVal>
          <c:yVal>
            <c:numRef>
              <c:f>'1100-1400'!$B$4:$B$32</c:f>
              <c:numCache>
                <c:formatCode>General</c:formatCode>
                <c:ptCount val="29"/>
                <c:pt idx="0">
                  <c:v>45</c:v>
                </c:pt>
                <c:pt idx="1">
                  <c:v>44</c:v>
                </c:pt>
                <c:pt idx="2">
                  <c:v>43</c:v>
                </c:pt>
                <c:pt idx="3">
                  <c:v>42</c:v>
                </c:pt>
                <c:pt idx="4">
                  <c:v>41</c:v>
                </c:pt>
                <c:pt idx="5">
                  <c:v>40</c:v>
                </c:pt>
                <c:pt idx="6">
                  <c:v>39</c:v>
                </c:pt>
                <c:pt idx="7">
                  <c:v>38.9</c:v>
                </c:pt>
                <c:pt idx="8">
                  <c:v>38</c:v>
                </c:pt>
                <c:pt idx="9">
                  <c:v>37</c:v>
                </c:pt>
                <c:pt idx="10">
                  <c:v>36</c:v>
                </c:pt>
                <c:pt idx="11">
                  <c:v>35</c:v>
                </c:pt>
                <c:pt idx="12">
                  <c:v>34</c:v>
                </c:pt>
                <c:pt idx="13">
                  <c:v>33</c:v>
                </c:pt>
                <c:pt idx="14">
                  <c:v>32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38</c:v>
                </c:pt>
                <c:pt idx="22">
                  <c:v>39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44</c:v>
                </c:pt>
                <c:pt idx="28">
                  <c:v>45</c:v>
                </c:pt>
              </c:numCache>
            </c:numRef>
          </c:yVal>
        </c:ser>
        <c:ser>
          <c:idx val="22"/>
          <c:order val="1"/>
          <c:tx>
            <c:strRef>
              <c:f>'1100-1400'!$G$2:$H$2</c:f>
              <c:strCache>
                <c:ptCount val="1"/>
                <c:pt idx="0">
                  <c:v>Station 1+200</c:v>
                </c:pt>
              </c:strCache>
            </c:strRef>
          </c:tx>
          <c:spPr>
            <a:ln w="28575">
              <a:solidFill>
                <a:sysClr val="windowText" lastClr="000000"/>
              </a:solidFill>
              <a:prstDash val="dash"/>
            </a:ln>
          </c:spPr>
          <c:marker>
            <c:symbol val="triangle"/>
            <c:size val="7"/>
            <c:spPr>
              <a:noFill/>
              <a:ln w="25400">
                <a:solidFill>
                  <a:sysClr val="windowText" lastClr="000000"/>
                </a:solidFill>
              </a:ln>
            </c:spPr>
          </c:marker>
          <c:xVal>
            <c:numRef>
              <c:f>'1100-1400'!$J$4:$J$29</c:f>
              <c:numCache>
                <c:formatCode>General</c:formatCode>
                <c:ptCount val="26"/>
                <c:pt idx="0">
                  <c:v>9.0000000000000036</c:v>
                </c:pt>
                <c:pt idx="1">
                  <c:v>7.5</c:v>
                </c:pt>
                <c:pt idx="2">
                  <c:v>5.9999999999999964</c:v>
                </c:pt>
                <c:pt idx="3">
                  <c:v>4.4999999999999929</c:v>
                </c:pt>
                <c:pt idx="4">
                  <c:v>3.0000000000000071</c:v>
                </c:pt>
                <c:pt idx="5">
                  <c:v>1.500000000000004</c:v>
                </c:pt>
                <c:pt idx="6">
                  <c:v>0</c:v>
                </c:pt>
                <c:pt idx="7">
                  <c:v>-2.5</c:v>
                </c:pt>
                <c:pt idx="8">
                  <c:v>-4.4999999999999929</c:v>
                </c:pt>
                <c:pt idx="9">
                  <c:v>-5.9999999999999964</c:v>
                </c:pt>
                <c:pt idx="10">
                  <c:v>-6.9999999999999929</c:v>
                </c:pt>
                <c:pt idx="11">
                  <c:v>-9.5000000000000018</c:v>
                </c:pt>
                <c:pt idx="12">
                  <c:v>-14.000000000000004</c:v>
                </c:pt>
                <c:pt idx="13">
                  <c:v>-34.5</c:v>
                </c:pt>
                <c:pt idx="14">
                  <c:v>-44</c:v>
                </c:pt>
                <c:pt idx="15">
                  <c:v>-59.5</c:v>
                </c:pt>
                <c:pt idx="16">
                  <c:v>-63</c:v>
                </c:pt>
                <c:pt idx="17">
                  <c:v>-68</c:v>
                </c:pt>
                <c:pt idx="18">
                  <c:v>-71</c:v>
                </c:pt>
                <c:pt idx="19">
                  <c:v>-73.5</c:v>
                </c:pt>
                <c:pt idx="20">
                  <c:v>-76</c:v>
                </c:pt>
                <c:pt idx="21">
                  <c:v>-79</c:v>
                </c:pt>
                <c:pt idx="22">
                  <c:v>-83.5</c:v>
                </c:pt>
                <c:pt idx="23">
                  <c:v>-86</c:v>
                </c:pt>
                <c:pt idx="24">
                  <c:v>-88</c:v>
                </c:pt>
                <c:pt idx="25">
                  <c:v>-89.5</c:v>
                </c:pt>
              </c:numCache>
            </c:numRef>
          </c:xVal>
          <c:yVal>
            <c:numRef>
              <c:f>'1100-1400'!$G$4:$G$29</c:f>
              <c:numCache>
                <c:formatCode>General</c:formatCode>
                <c:ptCount val="26"/>
                <c:pt idx="0">
                  <c:v>45</c:v>
                </c:pt>
                <c:pt idx="1">
                  <c:v>44</c:v>
                </c:pt>
                <c:pt idx="2">
                  <c:v>43</c:v>
                </c:pt>
                <c:pt idx="3">
                  <c:v>42</c:v>
                </c:pt>
                <c:pt idx="4">
                  <c:v>41</c:v>
                </c:pt>
                <c:pt idx="5">
                  <c:v>40</c:v>
                </c:pt>
                <c:pt idx="6">
                  <c:v>39</c:v>
                </c:pt>
                <c:pt idx="7">
                  <c:v>38</c:v>
                </c:pt>
                <c:pt idx="8">
                  <c:v>37</c:v>
                </c:pt>
                <c:pt idx="9">
                  <c:v>36</c:v>
                </c:pt>
                <c:pt idx="10">
                  <c:v>35</c:v>
                </c:pt>
                <c:pt idx="11">
                  <c:v>34</c:v>
                </c:pt>
                <c:pt idx="12">
                  <c:v>33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</c:numCache>
            </c:numRef>
          </c:yVal>
        </c:ser>
        <c:ser>
          <c:idx val="23"/>
          <c:order val="2"/>
          <c:tx>
            <c:strRef>
              <c:f>'1100-1400'!$L$2:$M$2</c:f>
              <c:strCache>
                <c:ptCount val="1"/>
                <c:pt idx="0">
                  <c:v>Station 1+300</c:v>
                </c:pt>
              </c:strCache>
            </c:strRef>
          </c:tx>
          <c:spPr>
            <a:ln w="28575">
              <a:solidFill>
                <a:sysClr val="windowText" lastClr="000000"/>
              </a:solidFill>
              <a:prstDash val="dashDot"/>
            </a:ln>
          </c:spPr>
          <c:marker>
            <c:symbol val="x"/>
            <c:size val="7"/>
            <c:spPr>
              <a:noFill/>
              <a:ln w="25400">
                <a:solidFill>
                  <a:sysClr val="windowText" lastClr="000000"/>
                </a:solidFill>
              </a:ln>
            </c:spPr>
          </c:marker>
          <c:xVal>
            <c:numRef>
              <c:f>'1100-1400'!$O$4:$O$30</c:f>
              <c:numCache>
                <c:formatCode>General</c:formatCode>
                <c:ptCount val="27"/>
                <c:pt idx="0">
                  <c:v>8.0000000000000071</c:v>
                </c:pt>
                <c:pt idx="1">
                  <c:v>7.5</c:v>
                </c:pt>
                <c:pt idx="2">
                  <c:v>5.9999999999999964</c:v>
                </c:pt>
                <c:pt idx="3">
                  <c:v>4.0000000000000036</c:v>
                </c:pt>
                <c:pt idx="4">
                  <c:v>3.4999999999999964</c:v>
                </c:pt>
                <c:pt idx="5">
                  <c:v>0.99999999999999645</c:v>
                </c:pt>
                <c:pt idx="6">
                  <c:v>0</c:v>
                </c:pt>
                <c:pt idx="7">
                  <c:v>-2</c:v>
                </c:pt>
                <c:pt idx="8">
                  <c:v>-3.4999999999999964</c:v>
                </c:pt>
                <c:pt idx="9">
                  <c:v>-5.5000000000000071</c:v>
                </c:pt>
                <c:pt idx="10">
                  <c:v>-6.9999999999999929</c:v>
                </c:pt>
                <c:pt idx="11">
                  <c:v>-9.0000000000000036</c:v>
                </c:pt>
                <c:pt idx="12">
                  <c:v>-11.000000000000002</c:v>
                </c:pt>
                <c:pt idx="13">
                  <c:v>-16.999999999999989</c:v>
                </c:pt>
                <c:pt idx="14">
                  <c:v>-30.999999999999989</c:v>
                </c:pt>
                <c:pt idx="15">
                  <c:v>-41</c:v>
                </c:pt>
                <c:pt idx="16">
                  <c:v>-61</c:v>
                </c:pt>
                <c:pt idx="17">
                  <c:v>-63.5</c:v>
                </c:pt>
                <c:pt idx="18">
                  <c:v>-68.5</c:v>
                </c:pt>
                <c:pt idx="19">
                  <c:v>-71</c:v>
                </c:pt>
                <c:pt idx="20">
                  <c:v>-73.5</c:v>
                </c:pt>
                <c:pt idx="21">
                  <c:v>-76</c:v>
                </c:pt>
                <c:pt idx="22">
                  <c:v>-80</c:v>
                </c:pt>
                <c:pt idx="23">
                  <c:v>-85</c:v>
                </c:pt>
                <c:pt idx="24">
                  <c:v>-87.5</c:v>
                </c:pt>
                <c:pt idx="25">
                  <c:v>-89</c:v>
                </c:pt>
                <c:pt idx="26">
                  <c:v>-91</c:v>
                </c:pt>
              </c:numCache>
            </c:numRef>
          </c:xVal>
          <c:yVal>
            <c:numRef>
              <c:f>'1100-1400'!$L$4:$L$30</c:f>
              <c:numCache>
                <c:formatCode>General</c:formatCode>
                <c:ptCount val="27"/>
                <c:pt idx="0">
                  <c:v>45</c:v>
                </c:pt>
                <c:pt idx="1">
                  <c:v>44</c:v>
                </c:pt>
                <c:pt idx="2">
                  <c:v>43</c:v>
                </c:pt>
                <c:pt idx="3">
                  <c:v>42</c:v>
                </c:pt>
                <c:pt idx="4">
                  <c:v>41</c:v>
                </c:pt>
                <c:pt idx="5">
                  <c:v>40</c:v>
                </c:pt>
                <c:pt idx="6">
                  <c:v>39.800000000000004</c:v>
                </c:pt>
                <c:pt idx="7">
                  <c:v>39</c:v>
                </c:pt>
                <c:pt idx="8">
                  <c:v>38</c:v>
                </c:pt>
                <c:pt idx="9">
                  <c:v>37</c:v>
                </c:pt>
                <c:pt idx="10">
                  <c:v>36</c:v>
                </c:pt>
                <c:pt idx="11">
                  <c:v>35</c:v>
                </c:pt>
                <c:pt idx="12">
                  <c:v>34</c:v>
                </c:pt>
                <c:pt idx="13">
                  <c:v>33</c:v>
                </c:pt>
                <c:pt idx="14">
                  <c:v>33</c:v>
                </c:pt>
                <c:pt idx="15">
                  <c:v>34</c:v>
                </c:pt>
                <c:pt idx="16">
                  <c:v>35</c:v>
                </c:pt>
                <c:pt idx="17">
                  <c:v>36</c:v>
                </c:pt>
                <c:pt idx="18">
                  <c:v>37</c:v>
                </c:pt>
                <c:pt idx="19">
                  <c:v>38</c:v>
                </c:pt>
                <c:pt idx="20">
                  <c:v>39</c:v>
                </c:pt>
                <c:pt idx="21">
                  <c:v>40</c:v>
                </c:pt>
                <c:pt idx="22">
                  <c:v>41</c:v>
                </c:pt>
                <c:pt idx="23">
                  <c:v>42</c:v>
                </c:pt>
                <c:pt idx="24">
                  <c:v>43</c:v>
                </c:pt>
                <c:pt idx="25">
                  <c:v>44</c:v>
                </c:pt>
                <c:pt idx="26">
                  <c:v>45</c:v>
                </c:pt>
              </c:numCache>
            </c:numRef>
          </c:yVal>
        </c:ser>
        <c:ser>
          <c:idx val="24"/>
          <c:order val="3"/>
          <c:tx>
            <c:strRef>
              <c:f>'1100-1400'!$Q$2:$R$2</c:f>
              <c:strCache>
                <c:ptCount val="1"/>
                <c:pt idx="0">
                  <c:v>Station 1+400</c:v>
                </c:pt>
              </c:strCache>
            </c:strRef>
          </c:tx>
          <c:spPr>
            <a:ln w="28575">
              <a:solidFill>
                <a:sysClr val="windowText" lastClr="000000"/>
              </a:solidFill>
            </a:ln>
          </c:spPr>
          <c:marker>
            <c:symbol val="diamond"/>
            <c:size val="7"/>
            <c:spPr>
              <a:noFill/>
              <a:ln w="25400">
                <a:solidFill>
                  <a:sysClr val="windowText" lastClr="000000"/>
                </a:solidFill>
                <a:prstDash val="solid"/>
              </a:ln>
            </c:spPr>
          </c:marker>
          <c:xVal>
            <c:numRef>
              <c:f>'1100-1400'!$T$4:$T$30</c:f>
              <c:numCache>
                <c:formatCode>General</c:formatCode>
                <c:ptCount val="27"/>
                <c:pt idx="0">
                  <c:v>8.0000000000000071</c:v>
                </c:pt>
                <c:pt idx="1">
                  <c:v>7.5</c:v>
                </c:pt>
                <c:pt idx="2">
                  <c:v>5.5000000000000071</c:v>
                </c:pt>
                <c:pt idx="3">
                  <c:v>3.0000000000000071</c:v>
                </c:pt>
                <c:pt idx="4">
                  <c:v>1.9999999999999916</c:v>
                </c:pt>
                <c:pt idx="5">
                  <c:v>0.99999999999999645</c:v>
                </c:pt>
                <c:pt idx="6">
                  <c:v>0</c:v>
                </c:pt>
                <c:pt idx="7">
                  <c:v>-2</c:v>
                </c:pt>
                <c:pt idx="8">
                  <c:v>-5</c:v>
                </c:pt>
                <c:pt idx="9">
                  <c:v>-7.5</c:v>
                </c:pt>
                <c:pt idx="10">
                  <c:v>-9.5000000000000018</c:v>
                </c:pt>
                <c:pt idx="11">
                  <c:v>-10</c:v>
                </c:pt>
                <c:pt idx="12">
                  <c:v>-16</c:v>
                </c:pt>
                <c:pt idx="13">
                  <c:v>-20.500000000000007</c:v>
                </c:pt>
                <c:pt idx="14">
                  <c:v>-27.5</c:v>
                </c:pt>
                <c:pt idx="15">
                  <c:v>-38</c:v>
                </c:pt>
                <c:pt idx="16">
                  <c:v>-62</c:v>
                </c:pt>
                <c:pt idx="17">
                  <c:v>-64.5</c:v>
                </c:pt>
                <c:pt idx="18">
                  <c:v>-69.5</c:v>
                </c:pt>
                <c:pt idx="19">
                  <c:v>-72</c:v>
                </c:pt>
                <c:pt idx="20">
                  <c:v>-79</c:v>
                </c:pt>
                <c:pt idx="21">
                  <c:v>-77</c:v>
                </c:pt>
                <c:pt idx="22">
                  <c:v>-80.5</c:v>
                </c:pt>
                <c:pt idx="23">
                  <c:v>-86</c:v>
                </c:pt>
                <c:pt idx="24">
                  <c:v>-88.5</c:v>
                </c:pt>
                <c:pt idx="25">
                  <c:v>-89.5</c:v>
                </c:pt>
                <c:pt idx="26">
                  <c:v>-91</c:v>
                </c:pt>
              </c:numCache>
            </c:numRef>
          </c:xVal>
          <c:yVal>
            <c:numRef>
              <c:f>'1100-1400'!$Q$4:$Q$30</c:f>
              <c:numCache>
                <c:formatCode>General</c:formatCode>
                <c:ptCount val="27"/>
                <c:pt idx="0">
                  <c:v>45</c:v>
                </c:pt>
                <c:pt idx="1">
                  <c:v>44</c:v>
                </c:pt>
                <c:pt idx="2">
                  <c:v>43</c:v>
                </c:pt>
                <c:pt idx="3">
                  <c:v>42</c:v>
                </c:pt>
                <c:pt idx="4">
                  <c:v>41</c:v>
                </c:pt>
                <c:pt idx="5">
                  <c:v>40</c:v>
                </c:pt>
                <c:pt idx="6">
                  <c:v>39.800000000000004</c:v>
                </c:pt>
                <c:pt idx="7">
                  <c:v>39</c:v>
                </c:pt>
                <c:pt idx="8">
                  <c:v>38</c:v>
                </c:pt>
                <c:pt idx="9">
                  <c:v>37</c:v>
                </c:pt>
                <c:pt idx="10">
                  <c:v>36</c:v>
                </c:pt>
                <c:pt idx="11">
                  <c:v>35</c:v>
                </c:pt>
                <c:pt idx="12">
                  <c:v>34</c:v>
                </c:pt>
                <c:pt idx="13">
                  <c:v>33</c:v>
                </c:pt>
                <c:pt idx="14">
                  <c:v>33</c:v>
                </c:pt>
                <c:pt idx="15">
                  <c:v>34</c:v>
                </c:pt>
                <c:pt idx="16">
                  <c:v>35</c:v>
                </c:pt>
                <c:pt idx="17">
                  <c:v>36</c:v>
                </c:pt>
                <c:pt idx="18">
                  <c:v>37</c:v>
                </c:pt>
                <c:pt idx="19">
                  <c:v>38</c:v>
                </c:pt>
                <c:pt idx="20">
                  <c:v>39</c:v>
                </c:pt>
                <c:pt idx="21">
                  <c:v>40</c:v>
                </c:pt>
                <c:pt idx="22">
                  <c:v>41</c:v>
                </c:pt>
                <c:pt idx="23">
                  <c:v>42</c:v>
                </c:pt>
                <c:pt idx="24">
                  <c:v>43</c:v>
                </c:pt>
                <c:pt idx="25">
                  <c:v>44</c:v>
                </c:pt>
                <c:pt idx="26">
                  <c:v>45</c:v>
                </c:pt>
              </c:numCache>
            </c:numRef>
          </c:yVal>
        </c:ser>
        <c:axId val="61328384"/>
        <c:axId val="62871040"/>
      </c:scatterChart>
      <c:valAx>
        <c:axId val="61328384"/>
        <c:scaling>
          <c:orientation val="minMax"/>
          <c:min val="-1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th-TH" sz="2400">
                    <a:latin typeface="Angsana New" pitchFamily="18" charset="-34"/>
                    <a:cs typeface="Angsana New" pitchFamily="18" charset="-34"/>
                  </a:rPr>
                  <a:t>ระยะทางตามแนวตัดกว้าง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2000">
                <a:latin typeface="Angsana New" pitchFamily="18" charset="-34"/>
                <a:cs typeface="Angsana New" pitchFamily="18" charset="-34"/>
              </a:defRPr>
            </a:pPr>
            <a:endParaRPr lang="en-US"/>
          </a:p>
        </c:txPr>
        <c:crossAx val="62871040"/>
        <c:crosses val="autoZero"/>
        <c:crossBetween val="midCat"/>
        <c:majorUnit val="10"/>
        <c:minorUnit val="5"/>
      </c:valAx>
      <c:valAx>
        <c:axId val="62871040"/>
        <c:scaling>
          <c:orientation val="minMax"/>
          <c:min val="3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th-TH" sz="2000">
                    <a:latin typeface="Angsana New" pitchFamily="18" charset="-34"/>
                    <a:cs typeface="Angsana New" pitchFamily="18" charset="-34"/>
                  </a:rPr>
                  <a:t>ระดับในหน่วยเมตร</a:t>
                </a:r>
              </a:p>
            </c:rich>
          </c:tx>
          <c:layout>
            <c:manualLayout>
              <c:xMode val="edge"/>
              <c:yMode val="edge"/>
              <c:x val="8.1829123607938467E-3"/>
              <c:y val="0.38156969652547074"/>
            </c:manualLayout>
          </c:layout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2000">
                <a:latin typeface="Angsana New" pitchFamily="18" charset="-34"/>
                <a:cs typeface="Angsana New" pitchFamily="18" charset="-34"/>
              </a:defRPr>
            </a:pPr>
            <a:endParaRPr lang="en-US"/>
          </a:p>
        </c:txPr>
        <c:crossAx val="61328384"/>
        <c:crossesAt val="-100"/>
        <c:crossBetween val="midCat"/>
      </c:valAx>
    </c:plotArea>
    <c:legend>
      <c:legendPos val="r"/>
      <c:layout>
        <c:manualLayout>
          <c:xMode val="edge"/>
          <c:yMode val="edge"/>
          <c:x val="0.46209013488704137"/>
          <c:y val="0.14519160385709073"/>
          <c:w val="0.29177142330892847"/>
          <c:h val="0.21149268347014735"/>
        </c:manualLayout>
      </c:layout>
      <c:spPr>
        <a:solidFill>
          <a:schemeClr val="bg1"/>
        </a:solidFill>
      </c:spPr>
      <c:txPr>
        <a:bodyPr/>
        <a:lstStyle/>
        <a:p>
          <a:pPr>
            <a:defRPr sz="1800">
              <a:latin typeface="Angsana New" pitchFamily="18" charset="-34"/>
              <a:cs typeface="Angsana New" pitchFamily="18" charset="-34"/>
            </a:defRPr>
          </a:pPr>
          <a:endParaRPr lang="en-US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9C496-E405-4F01-956B-4B315DF238E4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5FB89-3B66-435D-8296-B756234A0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Arno Pro Smbd Caption" pitchFamily="18" charset="0"/>
              </a:rPr>
              <a:t>การศึกษาสภาวะความเค้นเริ่มต้นในการวิเคราะห์เสถียรภาพ</a:t>
            </a:r>
            <a:r>
              <a:rPr lang="en-US" b="1" dirty="0">
                <a:latin typeface="Arno Pro Smbd Caption" pitchFamily="18" charset="0"/>
              </a:rPr>
              <a:t/>
            </a:r>
            <a:br>
              <a:rPr lang="en-US" b="1" dirty="0">
                <a:latin typeface="Arno Pro Smbd Caption" pitchFamily="18" charset="0"/>
              </a:rPr>
            </a:br>
            <a:r>
              <a:rPr lang="th-TH" b="1" dirty="0">
                <a:latin typeface="Arno Pro Smbd Caption" pitchFamily="18" charset="0"/>
              </a:rPr>
              <a:t>ผนังป้องกันตลิ่งริมแม่น้ำน่านในจังหวัด</a:t>
            </a:r>
            <a:r>
              <a:rPr lang="th-TH" b="1" dirty="0" smtClean="0">
                <a:latin typeface="Arno Pro Smbd Caption" pitchFamily="18" charset="0"/>
              </a:rPr>
              <a:t>พิษณุโลก</a:t>
            </a:r>
            <a:endParaRPr lang="en-US" dirty="0">
              <a:latin typeface="Arno Pro Smbd Caption" pitchFamily="18" charset="0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h-TH" dirty="0" smtClean="0"/>
              <a:t>ทิพย์วิมล แตะกระ</a:t>
            </a:r>
            <a:r>
              <a:rPr lang="th-TH" dirty="0" err="1" smtClean="0"/>
              <a:t>โทก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u="sng" dirty="0" smtClean="0">
                <a:latin typeface="Arno Pro Smbd Caption" pitchFamily="18" charset="0"/>
              </a:rPr>
              <a:t>ที่มาของการศึกษา</a:t>
            </a:r>
            <a:endParaRPr lang="en-US" u="sng" dirty="0">
              <a:latin typeface="Arno Pro Smbd Caption" pitchFamily="18" charset="0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no Pro Smbd Caption" pitchFamily="18" charset="0"/>
              </a:rPr>
              <a:t>1. </a:t>
            </a:r>
            <a:r>
              <a:rPr lang="th-TH" dirty="0" smtClean="0">
                <a:latin typeface="Arno Pro Smbd Caption" pitchFamily="18" charset="0"/>
              </a:rPr>
              <a:t>ทฤษฎีการวิเคราะห์เสถียรภาพของทางลาดชัน ที่นิยมใช้อาศัยหลักการสมดุล </a:t>
            </a:r>
            <a:r>
              <a:rPr lang="en-US" dirty="0" smtClean="0">
                <a:latin typeface="Arno Pro Smbd Caption" pitchFamily="18" charset="0"/>
              </a:rPr>
              <a:t>(Limit equilibrium) </a:t>
            </a:r>
            <a:r>
              <a:rPr lang="th-TH" dirty="0" smtClean="0">
                <a:latin typeface="Arno Pro Smbd Caption" pitchFamily="18" charset="0"/>
              </a:rPr>
              <a:t>ซึ่งในปัจจุบันสามารถนำความเค้นเริ่มต้นมาร่วมประกอบการวิเคราะห์เสถียรภาพของทางลาดชัน โดยในที่นี้เรียกว่า </a:t>
            </a:r>
            <a:r>
              <a:rPr lang="en-US" dirty="0" smtClean="0">
                <a:latin typeface="Arno Pro Smbd Caption" pitchFamily="18" charset="0"/>
              </a:rPr>
              <a:t>“Stress based” </a:t>
            </a:r>
          </a:p>
          <a:p>
            <a:r>
              <a:rPr lang="en-US" dirty="0" smtClean="0">
                <a:latin typeface="Arno Pro Smbd Caption" pitchFamily="18" charset="0"/>
              </a:rPr>
              <a:t>2. </a:t>
            </a:r>
            <a:r>
              <a:rPr lang="th-TH" dirty="0" smtClean="0">
                <a:latin typeface="Arno Pro Smbd Caption" pitchFamily="18" charset="0"/>
              </a:rPr>
              <a:t>โครงสร้างผนังกั้นตลิ่งควรนำการไหลของน้ำผ่านโครงสร้างผนังกั้นดินมาพิจารณา</a:t>
            </a:r>
          </a:p>
          <a:p>
            <a:endParaRPr lang="th-TH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จุดประสงค์ของการศึกษา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th-TH" dirty="0" smtClean="0"/>
              <a:t>เพื่อศึกษาความเหมาะสมการวิเคราะห์เสถียรภาพของทางลาดชันโดยนำความเค้นเริ่มต้น</a:t>
            </a:r>
            <a:r>
              <a:rPr lang="en-US" dirty="0" smtClean="0">
                <a:latin typeface="Arno Pro Smbd Caption" pitchFamily="18" charset="0"/>
              </a:rPr>
              <a:t>(initial induced stress) </a:t>
            </a:r>
            <a:r>
              <a:rPr lang="th-TH" dirty="0" smtClean="0">
                <a:latin typeface="Arno Pro Smbd Caption" pitchFamily="18" charset="0"/>
              </a:rPr>
              <a:t>ร่วมพิจารณาในกรณีโครงสร้างกันตลิ่ง</a:t>
            </a:r>
            <a:endParaRPr lang="en-US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no Pro Smbd Caption" pitchFamily="18" charset="0"/>
              </a:rPr>
              <a:t>Flow chart </a:t>
            </a:r>
            <a:endParaRPr lang="en-US" dirty="0">
              <a:latin typeface="Arno Pro Smbd Caption" pitchFamily="18" charset="0"/>
            </a:endParaRPr>
          </a:p>
        </p:txBody>
      </p:sp>
      <p:pic>
        <p:nvPicPr>
          <p:cNvPr id="4" name="ตัวยึดเนื้อหา 3" descr="ขั้นตอนการก่อสร้าง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066800"/>
            <a:ext cx="8751857" cy="57607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Arno Pro Smbd Caption" pitchFamily="18" charset="0"/>
              </a:rPr>
              <a:t>ขอบเขตของการศึกษา</a:t>
            </a:r>
            <a:endParaRPr lang="en-US" dirty="0">
              <a:latin typeface="Arno Pro Smbd Caption" pitchFamily="18" charset="0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no Pro Smbd Caption" pitchFamily="18" charset="0"/>
              </a:rPr>
              <a:t>1. </a:t>
            </a:r>
            <a:r>
              <a:rPr lang="th-TH" dirty="0" smtClean="0">
                <a:latin typeface="Arno Pro Smbd Caption" pitchFamily="18" charset="0"/>
              </a:rPr>
              <a:t>การศึกษาไม่ได้พิจารณาลักษณะทางกายภาพของแม่น้ำน่าน เช่นความกว้างของแม่น้ำ, รัศมีความโค้งของแม่น้ำ, ความเร็วของกระแสน้ำ เป็นต้น เข้ามาเกี่ยวข้องในการศึกษา</a:t>
            </a:r>
            <a:endParaRPr lang="en-US" dirty="0" smtClean="0">
              <a:latin typeface="Arno Pro Smbd Caption" pitchFamily="18" charset="0"/>
            </a:endParaRPr>
          </a:p>
          <a:p>
            <a:endParaRPr lang="th-TH" dirty="0" smtClean="0">
              <a:latin typeface="Arno Pro Smbd Caption" pitchFamily="18" charset="0"/>
            </a:endParaRPr>
          </a:p>
          <a:p>
            <a:r>
              <a:rPr lang="en-US" dirty="0" smtClean="0">
                <a:latin typeface="Arno Pro Smbd Caption" pitchFamily="18" charset="0"/>
              </a:rPr>
              <a:t>2. </a:t>
            </a:r>
            <a:r>
              <a:rPr lang="th-TH" dirty="0" smtClean="0">
                <a:latin typeface="Arno Pro Smbd Caption" pitchFamily="18" charset="0"/>
              </a:rPr>
              <a:t>การศึกษาไม่ได้พิจารณาการกัดเซาะของแม่น้ำเข้ามาเกี่ยวข้อง</a:t>
            </a:r>
            <a:endParaRPr lang="en-US" dirty="0" smtClean="0">
              <a:latin typeface="Arno Pro Smbd Caption" pitchFamily="18" charset="0"/>
            </a:endParaRPr>
          </a:p>
          <a:p>
            <a:endParaRPr lang="th-TH" dirty="0" smtClean="0">
              <a:latin typeface="Arno Pro Smbd Caption" pitchFamily="18" charset="0"/>
            </a:endParaRPr>
          </a:p>
          <a:p>
            <a:r>
              <a:rPr lang="en-US" dirty="0" smtClean="0">
                <a:latin typeface="Arno Pro Smbd Caption" pitchFamily="18" charset="0"/>
              </a:rPr>
              <a:t>3. </a:t>
            </a:r>
            <a:r>
              <a:rPr lang="th-TH" dirty="0" smtClean="0">
                <a:latin typeface="Arno Pro Smbd Caption" pitchFamily="18" charset="0"/>
              </a:rPr>
              <a:t>การศึกษาอาศัยหลักการของการวิเคราะห์แบบ </a:t>
            </a:r>
            <a:r>
              <a:rPr lang="en-US" dirty="0" smtClean="0">
                <a:latin typeface="Arno Pro Smbd Caption" pitchFamily="18" charset="0"/>
              </a:rPr>
              <a:t>2</a:t>
            </a:r>
            <a:r>
              <a:rPr lang="th-TH" dirty="0" smtClean="0">
                <a:latin typeface="Arno Pro Smbd Caption" pitchFamily="18" charset="0"/>
              </a:rPr>
              <a:t> มิติ</a:t>
            </a:r>
            <a:endParaRPr lang="en-US" dirty="0" smtClean="0">
              <a:latin typeface="Arno Pro Smbd Caption" pitchFamily="18" charset="0"/>
            </a:endParaRPr>
          </a:p>
          <a:p>
            <a:endParaRPr lang="en-US" dirty="0" smtClean="0">
              <a:latin typeface="Arno Pro Smbd Caption" pitchFamily="18" charset="0"/>
            </a:endParaRPr>
          </a:p>
          <a:p>
            <a:r>
              <a:rPr lang="en-US" dirty="0" smtClean="0">
                <a:latin typeface="Arno Pro Smbd Caption" pitchFamily="18" charset="0"/>
              </a:rPr>
              <a:t>4. </a:t>
            </a:r>
            <a:r>
              <a:rPr lang="th-TH" dirty="0" smtClean="0">
                <a:latin typeface="Arno Pro Smbd Caption" pitchFamily="18" charset="0"/>
              </a:rPr>
              <a:t>การวิเคราะห์สมมุติการไหลของน้ำบริเวณตลิ่งเป็นไปตามหลักการของ </a:t>
            </a:r>
            <a:r>
              <a:rPr lang="en-US" dirty="0" smtClean="0">
                <a:latin typeface="Arno Pro Smbd Caption" pitchFamily="18" charset="0"/>
              </a:rPr>
              <a:t>Darcy (Darcy’s law)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th-TH" dirty="0" smtClean="0"/>
              <a:t>ลักษณะโดยทั่วไปของโครงสร้าง</a:t>
            </a:r>
            <a:endParaRPr lang="en-US" dirty="0"/>
          </a:p>
        </p:txBody>
      </p:sp>
      <p:pic>
        <p:nvPicPr>
          <p:cNvPr id="4" name="ตัวยึดเนื้อหา 3" descr="ความโค้งของแม่น้ำ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487253" y="-283895"/>
            <a:ext cx="5072214" cy="7589520"/>
          </a:xfrm>
          <a:scene3d>
            <a:camera prst="orthographicFront">
              <a:rot lat="5400000" lon="0" rev="0"/>
            </a:camera>
            <a:lightRig rig="threePt" dir="t"/>
          </a:scene3d>
        </p:spPr>
      </p:pic>
      <p:pic>
        <p:nvPicPr>
          <p:cNvPr id="5" name="รูปภาพ 4" descr="ความโค้งของแม่น้ำ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1790700" y="-794438"/>
            <a:ext cx="5492063" cy="875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ลักษณะโดยทั่วไปของโครงสร้างกันดิน</a:t>
            </a:r>
            <a:endParaRPr lang="en-US" dirty="0"/>
          </a:p>
        </p:txBody>
      </p:sp>
      <p:pic>
        <p:nvPicPr>
          <p:cNvPr id="4" name="ตัวยึดเนื้อหา 3" descr="ความโค้งของแม่น้ำ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523999"/>
            <a:ext cx="4476304" cy="5212080"/>
          </a:xfrm>
          <a:ln>
            <a:solidFill>
              <a:schemeClr val="accent1"/>
            </a:solidFill>
          </a:ln>
        </p:spPr>
      </p:pic>
      <p:pic>
        <p:nvPicPr>
          <p:cNvPr id="5" name="รูปภาพ 4" descr="ความโค้งของแม่น้ำ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46236" y="1447800"/>
            <a:ext cx="4397764" cy="51206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ลักษณะของชั้นดิน</a:t>
            </a:r>
            <a:endParaRPr lang="en-US" dirty="0"/>
          </a:p>
        </p:txBody>
      </p:sp>
      <p:pic>
        <p:nvPicPr>
          <p:cNvPr id="4" name="ตัวยึดเนื้อหา 3" descr="ข้อมูลดินใหม่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0" y="548640"/>
            <a:ext cx="5708151" cy="6309360"/>
          </a:xfrm>
        </p:spPr>
      </p:pic>
      <p:sp>
        <p:nvSpPr>
          <p:cNvPr id="5" name="TextBox 4"/>
          <p:cNvSpPr txBox="1"/>
          <p:nvPr/>
        </p:nvSpPr>
        <p:spPr>
          <a:xfrm>
            <a:off x="228600" y="457200"/>
            <a:ext cx="2029723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h-TH" sz="2800" dirty="0" smtClean="0">
                <a:latin typeface="Arno Pro Smbd Caption" pitchFamily="18" charset="0"/>
              </a:rPr>
              <a:t>โครงการก่อสร้าง</a:t>
            </a:r>
          </a:p>
          <a:p>
            <a:r>
              <a:rPr lang="th-TH" sz="2800" dirty="0" smtClean="0">
                <a:latin typeface="Arno Pro Smbd Caption" pitchFamily="18" charset="0"/>
              </a:rPr>
              <a:t>อาคารศูนย์ทดสอบ</a:t>
            </a:r>
          </a:p>
          <a:p>
            <a:r>
              <a:rPr lang="th-TH" sz="2800" dirty="0" smtClean="0">
                <a:latin typeface="Arno Pro Smbd Caption" pitchFamily="18" charset="0"/>
              </a:rPr>
              <a:t>ในส่วนภูมิภาค</a:t>
            </a:r>
            <a:endParaRPr lang="en-US" sz="2800" dirty="0">
              <a:latin typeface="Arno Pro Smbd Caption" pitchFamily="18" charset="0"/>
            </a:endParaRPr>
          </a:p>
        </p:txBody>
      </p:sp>
      <p:cxnSp>
        <p:nvCxnSpPr>
          <p:cNvPr id="7" name="ลูกศรเชื่อมต่อแบบตรง 6"/>
          <p:cNvCxnSpPr/>
          <p:nvPr/>
        </p:nvCxnSpPr>
        <p:spPr>
          <a:xfrm>
            <a:off x="2286000" y="762000"/>
            <a:ext cx="762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ยึดเนื้อหา 3" descr="boring BH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0" y="91440"/>
            <a:ext cx="5004304" cy="6766560"/>
          </a:xfrm>
        </p:spPr>
      </p:pic>
      <p:sp>
        <p:nvSpPr>
          <p:cNvPr id="3" name="TextBox 2"/>
          <p:cNvSpPr txBox="1"/>
          <p:nvPr/>
        </p:nvSpPr>
        <p:spPr>
          <a:xfrm>
            <a:off x="152400" y="228600"/>
            <a:ext cx="348685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โครงการ</a:t>
            </a:r>
          </a:p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เขื่อนป้องกันตลิ่งริมแม่น้ำน่าน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ตัวยึดเนื้อหา 3" descr="Boring BH-1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86200" y="0"/>
            <a:ext cx="4896686" cy="6858000"/>
          </a:xfrm>
        </p:spPr>
      </p:pic>
      <p:sp>
        <p:nvSpPr>
          <p:cNvPr id="5" name="TextBox 4"/>
          <p:cNvSpPr txBox="1"/>
          <p:nvPr/>
        </p:nvSpPr>
        <p:spPr>
          <a:xfrm>
            <a:off x="152400" y="228600"/>
            <a:ext cx="340990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โครงการ</a:t>
            </a:r>
          </a:p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ก่อสร้างเขื่อนป้องกันตลิ่งและ</a:t>
            </a:r>
          </a:p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ถนนพุทธบูชาระยะที่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2</a:t>
            </a:r>
            <a:endParaRPr lang="th-TH" sz="3200" dirty="0" smtClean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โครงสร้างกันดิน</a:t>
            </a:r>
            <a:endParaRPr lang="en-US" dirty="0"/>
          </a:p>
        </p:txBody>
      </p:sp>
      <p:pic>
        <p:nvPicPr>
          <p:cNvPr id="4" name="ตัวยึดเนื้อหา 3" descr="โครงสร้างกำแพงกั้นดิน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8772" r="8276"/>
          <a:stretch>
            <a:fillRect/>
          </a:stretch>
        </p:blipFill>
        <p:spPr>
          <a:xfrm>
            <a:off x="152400" y="1905000"/>
            <a:ext cx="8458200" cy="47548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ลักษณะทางกายภาพของโครงสร้างกันตลิ่ง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ตัวเขื่อนประกอบด้วยดินทรายบดอัดและวาง </a:t>
            </a:r>
            <a:r>
              <a:rPr lang="en-US" dirty="0" err="1" smtClean="0"/>
              <a:t>Geotextile</a:t>
            </a:r>
            <a:r>
              <a:rPr lang="en-US" dirty="0" smtClean="0"/>
              <a:t> </a:t>
            </a:r>
            <a:r>
              <a:rPr lang="th-TH" dirty="0" smtClean="0"/>
              <a:t>เป็นห่างเป็นระยะ </a:t>
            </a:r>
            <a:r>
              <a:rPr lang="en-US" dirty="0" smtClean="0"/>
              <a:t>0.3 </a:t>
            </a:r>
            <a:r>
              <a:rPr lang="th-TH" dirty="0" smtClean="0"/>
              <a:t>เมตร </a:t>
            </a:r>
            <a:endParaRPr lang="en-US" dirty="0" smtClean="0"/>
          </a:p>
          <a:p>
            <a:r>
              <a:rPr lang="th-TH" dirty="0" smtClean="0"/>
              <a:t>ระดับ</a:t>
            </a:r>
            <a:r>
              <a:rPr lang="th-TH" dirty="0" smtClean="0"/>
              <a:t>สูงสุดของโครงสร้างอยู่ที่ </a:t>
            </a:r>
            <a:r>
              <a:rPr lang="en-US" dirty="0" smtClean="0"/>
              <a:t>Elevation +46 </a:t>
            </a:r>
            <a:r>
              <a:rPr lang="th-TH" dirty="0" smtClean="0"/>
              <a:t>เมตร</a:t>
            </a:r>
            <a:r>
              <a:rPr lang="en-US" dirty="0" smtClean="0"/>
              <a:t>,</a:t>
            </a:r>
            <a:endParaRPr lang="th-TH" dirty="0" smtClean="0"/>
          </a:p>
          <a:p>
            <a:r>
              <a:rPr lang="th-TH" dirty="0" smtClean="0"/>
              <a:t>ระดับ</a:t>
            </a:r>
            <a:r>
              <a:rPr lang="th-TH" dirty="0" smtClean="0"/>
              <a:t>ต่ำสุดของโครงสร้างอยู่ที่ </a:t>
            </a:r>
            <a:r>
              <a:rPr lang="en-US" dirty="0" smtClean="0"/>
              <a:t>Elevation +40.5, </a:t>
            </a:r>
            <a:endParaRPr lang="th-TH" dirty="0" smtClean="0"/>
          </a:p>
          <a:p>
            <a:r>
              <a:rPr lang="th-TH" dirty="0" smtClean="0"/>
              <a:t>ระดับ</a:t>
            </a:r>
            <a:r>
              <a:rPr lang="th-TH" dirty="0" smtClean="0"/>
              <a:t>ต่ำสุดของแม่น้ำอยู่ที่ </a:t>
            </a:r>
            <a:r>
              <a:rPr lang="en-US" dirty="0" smtClean="0"/>
              <a:t>+32 </a:t>
            </a:r>
            <a:r>
              <a:rPr lang="th-TH" dirty="0" smtClean="0"/>
              <a:t>เมตร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แผนผังการตอกเสาเข็ม</a:t>
            </a:r>
            <a:endParaRPr lang="en-US" dirty="0"/>
          </a:p>
        </p:txBody>
      </p:sp>
      <p:pic>
        <p:nvPicPr>
          <p:cNvPr id="4" name="ตัวยึดเนื้อหา 3" descr="ฝังการตอกเสาเข็ม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1097280"/>
            <a:ext cx="5790264" cy="57607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ตัวยึดเนื้อหา 3" descr="Construction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753" y="1295400"/>
            <a:ext cx="9086247" cy="53949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 l="15000" t="2000" r="10000" b="5000"/>
          <a:stretch>
            <a:fillRect/>
          </a:stretch>
        </p:blipFill>
        <p:spPr bwMode="auto">
          <a:xfrm>
            <a:off x="609600" y="228600"/>
            <a:ext cx="8023123" cy="621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สถานการณ์ระดับน้ำ</a:t>
            </a:r>
            <a:endParaRPr lang="en-US" dirty="0"/>
          </a:p>
        </p:txBody>
      </p:sp>
      <p:pic>
        <p:nvPicPr>
          <p:cNvPr id="4" name="ตัวยึดเนื้อหา 3" descr="water pictur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219200"/>
            <a:ext cx="8610600" cy="533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ยึดเนื้อหา 4" descr="water picture-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600200"/>
            <a:ext cx="8458200" cy="5029200"/>
          </a:xfrm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สถานการณ์ระดับน้ำ</a:t>
            </a:r>
            <a:br>
              <a:rPr lang="th-TH" dirty="0" smtClean="0"/>
            </a:br>
            <a:r>
              <a:rPr lang="th-TH" dirty="0" smtClean="0"/>
              <a:t>ช่วงการเกิดมหาอุทกภัย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ตัวยึดเนื้อหา 3" descr="ระดับน้ำในแม่น้ำน่าน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381000"/>
            <a:ext cx="8023860" cy="57759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ระดับน้ำ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>
                <a:latin typeface="Arno Pro Smbd Caption" pitchFamily="18" charset="0"/>
              </a:rPr>
              <a:t>ขณะ</a:t>
            </a:r>
            <a:r>
              <a:rPr lang="th-TH" dirty="0" smtClean="0">
                <a:latin typeface="Arno Pro Smbd Caption" pitchFamily="18" charset="0"/>
              </a:rPr>
              <a:t>ช่วงก่อนการเกิดมหาอุทกภัย (ระดับน้ำสูงสุด </a:t>
            </a:r>
            <a:r>
              <a:rPr lang="en-US" dirty="0" err="1" smtClean="0">
                <a:latin typeface="Arno Pro Smbd Caption" pitchFamily="18" charset="0"/>
              </a:rPr>
              <a:t>ele</a:t>
            </a:r>
            <a:r>
              <a:rPr lang="en-US" dirty="0" smtClean="0">
                <a:latin typeface="Arno Pro Smbd Caption" pitchFamily="18" charset="0"/>
              </a:rPr>
              <a:t> </a:t>
            </a:r>
            <a:r>
              <a:rPr lang="en-US" dirty="0" smtClean="0">
                <a:latin typeface="Arno Pro Smbd Caption" pitchFamily="18" charset="0"/>
              </a:rPr>
              <a:t>+39.00</a:t>
            </a:r>
            <a:r>
              <a:rPr lang="en-US" dirty="0" smtClean="0">
                <a:latin typeface="Arno Pro Smbd Caption" pitchFamily="18" charset="0"/>
              </a:rPr>
              <a:t>, </a:t>
            </a:r>
            <a:r>
              <a:rPr lang="th-TH" dirty="0" smtClean="0">
                <a:latin typeface="Arno Pro Smbd Caption" pitchFamily="18" charset="0"/>
              </a:rPr>
              <a:t>และระดับน้ำต่ำสุด </a:t>
            </a:r>
            <a:r>
              <a:rPr lang="th-TH" dirty="0" err="1" smtClean="0">
                <a:latin typeface="Arno Pro Smbd Caption" pitchFamily="18" charset="0"/>
              </a:rPr>
              <a:t>ele.</a:t>
            </a:r>
            <a:r>
              <a:rPr lang="th-TH" dirty="0" smtClean="0">
                <a:latin typeface="Arno Pro Smbd Caption" pitchFamily="18" charset="0"/>
              </a:rPr>
              <a:t> </a:t>
            </a:r>
            <a:r>
              <a:rPr lang="en-US" dirty="0" smtClean="0">
                <a:latin typeface="Arno Pro Smbd Caption" pitchFamily="18" charset="0"/>
              </a:rPr>
              <a:t>+35.00</a:t>
            </a:r>
            <a:r>
              <a:rPr lang="th-TH" dirty="0" smtClean="0">
                <a:latin typeface="Arno Pro Smbd Caption" pitchFamily="18" charset="0"/>
              </a:rPr>
              <a:t> )</a:t>
            </a:r>
            <a:r>
              <a:rPr lang="en-US" dirty="0" smtClean="0">
                <a:latin typeface="Arno Pro Smbd Caption" pitchFamily="18" charset="0"/>
              </a:rPr>
              <a:t> </a:t>
            </a:r>
            <a:endParaRPr lang="th-TH" dirty="0" smtClean="0">
              <a:latin typeface="Arno Pro Smbd Caption" pitchFamily="18" charset="0"/>
            </a:endParaRPr>
          </a:p>
          <a:p>
            <a:endParaRPr lang="th-TH" dirty="0" smtClean="0">
              <a:latin typeface="Arno Pro Smbd Caption" pitchFamily="18" charset="0"/>
            </a:endParaRPr>
          </a:p>
          <a:p>
            <a:r>
              <a:rPr lang="th-TH" dirty="0" smtClean="0">
                <a:latin typeface="Arno Pro Smbd Caption" pitchFamily="18" charset="0"/>
              </a:rPr>
              <a:t>การศึกษา</a:t>
            </a:r>
            <a:r>
              <a:rPr lang="th-TH" dirty="0" smtClean="0">
                <a:latin typeface="Arno Pro Smbd Caption" pitchFamily="18" charset="0"/>
              </a:rPr>
              <a:t>พบว่าระดับน้ำในช่วงมหาอุทกภัยมีระดับน้ำสูงกว่าระดับน้ำปกติถึง </a:t>
            </a:r>
            <a:r>
              <a:rPr lang="en-US" dirty="0" smtClean="0">
                <a:latin typeface="Arno Pro Smbd Caption" pitchFamily="18" charset="0"/>
              </a:rPr>
              <a:t>6-7 </a:t>
            </a:r>
            <a:r>
              <a:rPr lang="th-TH" dirty="0" smtClean="0">
                <a:latin typeface="Arno Pro Smbd Caption" pitchFamily="18" charset="0"/>
              </a:rPr>
              <a:t>เมตร (ระดับน้ำสูงสุด </a:t>
            </a:r>
            <a:r>
              <a:rPr lang="en-US" dirty="0" err="1" smtClean="0">
                <a:latin typeface="Arno Pro Smbd Caption" pitchFamily="18" charset="0"/>
              </a:rPr>
              <a:t>ele</a:t>
            </a:r>
            <a:r>
              <a:rPr lang="en-US" dirty="0" smtClean="0">
                <a:latin typeface="Arno Pro Smbd Caption" pitchFamily="18" charset="0"/>
              </a:rPr>
              <a:t>+ 46.00</a:t>
            </a:r>
            <a:r>
              <a:rPr lang="th-TH" dirty="0" smtClean="0">
                <a:latin typeface="Arno Pro Smbd Caption" pitchFamily="18" charset="0"/>
              </a:rPr>
              <a:t> และ ระดับน้ำต่ำสุด </a:t>
            </a:r>
            <a:r>
              <a:rPr lang="th-TH" dirty="0" err="1" smtClean="0">
                <a:latin typeface="Arno Pro Smbd Caption" pitchFamily="18" charset="0"/>
              </a:rPr>
              <a:t>ele.</a:t>
            </a:r>
            <a:r>
              <a:rPr lang="th-TH" dirty="0" smtClean="0">
                <a:latin typeface="Arno Pro Smbd Caption" pitchFamily="18" charset="0"/>
              </a:rPr>
              <a:t> </a:t>
            </a:r>
            <a:r>
              <a:rPr lang="en-US" dirty="0" smtClean="0">
                <a:latin typeface="Arno Pro Smbd Caption" pitchFamily="18" charset="0"/>
              </a:rPr>
              <a:t>+35.00</a:t>
            </a:r>
            <a:r>
              <a:rPr lang="th-TH" dirty="0" smtClean="0">
                <a:latin typeface="Arno Pro Smbd Caption" pitchFamily="18" charset="0"/>
              </a:rPr>
              <a:t>) </a:t>
            </a:r>
            <a:endParaRPr lang="th-TH" dirty="0" smtClean="0">
              <a:latin typeface="Arno Pro Smbd Caption" pitchFamily="18" charset="0"/>
            </a:endParaRPr>
          </a:p>
          <a:p>
            <a:endParaRPr lang="th-TH" dirty="0" smtClean="0">
              <a:latin typeface="Arno Pro Smbd Caption" pitchFamily="18" charset="0"/>
            </a:endParaRPr>
          </a:p>
          <a:p>
            <a:r>
              <a:rPr lang="th-TH" dirty="0" smtClean="0">
                <a:latin typeface="Arno Pro Smbd Caption" pitchFamily="18" charset="0"/>
              </a:rPr>
              <a:t>ในช่วง</a:t>
            </a:r>
            <a:r>
              <a:rPr lang="th-TH" dirty="0" smtClean="0">
                <a:latin typeface="Arno Pro Smbd Caption" pitchFamily="18" charset="0"/>
              </a:rPr>
              <a:t>มหาอุทกภัยมีระดับน้ำสูงกว่า </a:t>
            </a:r>
            <a:r>
              <a:rPr lang="en-US" dirty="0" smtClean="0">
                <a:latin typeface="Arno Pro Smbd Caption" pitchFamily="18" charset="0"/>
              </a:rPr>
              <a:t>ele+40.00 </a:t>
            </a:r>
            <a:r>
              <a:rPr lang="th-TH" dirty="0" smtClean="0">
                <a:latin typeface="Arno Pro Smbd Caption" pitchFamily="18" charset="0"/>
              </a:rPr>
              <a:t>เป็นระยะเวลาถึง </a:t>
            </a:r>
            <a:r>
              <a:rPr lang="en-US" dirty="0" smtClean="0">
                <a:latin typeface="Arno Pro Smbd Caption" pitchFamily="18" charset="0"/>
              </a:rPr>
              <a:t>85 </a:t>
            </a:r>
            <a:r>
              <a:rPr lang="th-TH" dirty="0" smtClean="0">
                <a:latin typeface="Arno Pro Smbd Caption" pitchFamily="18" charset="0"/>
              </a:rPr>
              <a:t>วันหรือเกือบ </a:t>
            </a:r>
            <a:r>
              <a:rPr lang="en-US" dirty="0" smtClean="0">
                <a:latin typeface="Arno Pro Smbd Caption" pitchFamily="18" charset="0"/>
              </a:rPr>
              <a:t>3 </a:t>
            </a:r>
            <a:r>
              <a:rPr lang="th-TH" dirty="0" smtClean="0">
                <a:latin typeface="Arno Pro Smbd Caption" pitchFamily="18" charset="0"/>
              </a:rPr>
              <a:t>เดือน</a:t>
            </a:r>
            <a:endParaRPr lang="en-US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h-TH" altLang="ja-JP" dirty="0" smtClean="0">
                <a:solidFill>
                  <a:srgbClr val="000000"/>
                </a:solidFill>
                <a:latin typeface="Angsana New" pitchFamily="18" charset="-34"/>
                <a:ea typeface="MS Mincho" pitchFamily="49" charset="-128"/>
                <a:cs typeface="Angsana New" pitchFamily="18" charset="-34"/>
              </a:rPr>
              <a:t>ต</a:t>
            </a:r>
            <a:r>
              <a:rPr lang="th-TH" altLang="ja-JP" dirty="0" smtClean="0" bmk="">
                <a:solidFill>
                  <a:srgbClr val="000000"/>
                </a:solidFill>
                <a:latin typeface="Angsana New" pitchFamily="18" charset="-34"/>
                <a:ea typeface="MS Mincho" pitchFamily="49" charset="-128"/>
                <a:cs typeface="Angsana New" pitchFamily="18" charset="-34"/>
              </a:rPr>
              <a:t>ารางที่ </a:t>
            </a:r>
            <a:r>
              <a:rPr lang="th-TH" altLang="ja-JP" dirty="0" smtClean="0" bmk="_Toc374966082">
                <a:solidFill>
                  <a:srgbClr val="000000"/>
                </a:solidFill>
                <a:latin typeface="Angsana New" pitchFamily="18" charset="-34"/>
                <a:ea typeface="MS Mincho" pitchFamily="49" charset="-128"/>
                <a:cs typeface="Angsana New" pitchFamily="18" charset="-34"/>
              </a:rPr>
              <a:t>3 </a:t>
            </a:r>
            <a:r>
              <a:rPr lang="th-TH" altLang="ja-JP" dirty="0" smtClean="0" bmk="_Toc374966082">
                <a:solidFill>
                  <a:srgbClr val="000000"/>
                </a:solidFill>
                <a:latin typeface="Angsana New" pitchFamily="18" charset="-34"/>
                <a:ea typeface="TH SarabunPSK" pitchFamily="34" charset="-34"/>
                <a:cs typeface="Angsana New" pitchFamily="18" charset="-34"/>
              </a:rPr>
              <a:t>ค่าทางสถิติของระดับน้ำในช่วงปี </a:t>
            </a:r>
            <a:r>
              <a:rPr lang="en-US" altLang="ja-JP" b="1" dirty="0" smtClean="0" bmk="_Toc374966082">
                <a:solidFill>
                  <a:srgbClr val="000000"/>
                </a:solidFill>
                <a:latin typeface="Angsana New" pitchFamily="18" charset="-34"/>
                <a:ea typeface="TH SarabunPSK" pitchFamily="34" charset="-34"/>
                <a:cs typeface="Angsana New" pitchFamily="18" charset="-34"/>
              </a:rPr>
              <a:t>2550-2554</a:t>
            </a:r>
            <a:endParaRPr lang="en-US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52400" y="1295400"/>
          <a:ext cx="8762998" cy="3870960"/>
        </p:xfrm>
        <a:graphic>
          <a:graphicData uri="http://schemas.openxmlformats.org/drawingml/2006/table">
            <a:tbl>
              <a:tblPr/>
              <a:tblGrid>
                <a:gridCol w="1676399"/>
                <a:gridCol w="1245183"/>
                <a:gridCol w="1461669"/>
                <a:gridCol w="1458163"/>
                <a:gridCol w="1461669"/>
                <a:gridCol w="1459915"/>
              </a:tblGrid>
              <a:tr h="397867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baseline="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ปี พ.ศ.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-1905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2550</a:t>
                      </a:r>
                      <a:endParaRPr lang="th-TH" sz="2800" baseline="0" dirty="0" smtClean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  <a:p>
                      <a:pPr indent="-1905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(m.)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-1778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2551</a:t>
                      </a:r>
                    </a:p>
                    <a:p>
                      <a:pPr marL="0" marR="0" indent="-177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(m.)</a:t>
                      </a:r>
                      <a:endParaRPr lang="en-US" sz="2800" baseline="0" dirty="0" smtClean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  <a:p>
                      <a:pPr indent="-17780" algn="l">
                        <a:spcAft>
                          <a:spcPts val="0"/>
                        </a:spcAft>
                      </a:pP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2552</a:t>
                      </a:r>
                    </a:p>
                    <a:p>
                      <a:pPr marL="0" marR="0" indent="1803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(m.)</a:t>
                      </a:r>
                    </a:p>
                    <a:p>
                      <a:pPr indent="180340" algn="l">
                        <a:spcAft>
                          <a:spcPts val="0"/>
                        </a:spcAft>
                      </a:pP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2553</a:t>
                      </a:r>
                    </a:p>
                    <a:p>
                      <a:pPr marL="0" marR="0" indent="1803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(m.)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60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2554</a:t>
                      </a:r>
                    </a:p>
                    <a:p>
                      <a:pPr marL="0" marR="0" indent="1803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(m.)</a:t>
                      </a: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7867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ค่าสูงสุด</a:t>
                      </a:r>
                    </a:p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</a:t>
                      </a:r>
                      <a:r>
                        <a:rPr lang="en-US" sz="2800" baseline="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Max.</a:t>
                      </a:r>
                      <a:r>
                        <a:rPr lang="th-TH" sz="2800" baseline="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) 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42.15</a:t>
                      </a:r>
                      <a:r>
                        <a:rPr lang="th-TH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 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40.07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38.46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40.86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60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45.66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867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baseline="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ค่า</a:t>
                      </a:r>
                      <a:r>
                        <a:rPr lang="th-TH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ต่ำสุด</a:t>
                      </a:r>
                      <a:endParaRPr lang="en-US" sz="2800" baseline="0" dirty="0" smtClean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</a:t>
                      </a:r>
                      <a:r>
                        <a:rPr lang="en-US" sz="2800" baseline="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Min.</a:t>
                      </a:r>
                      <a:r>
                        <a:rPr lang="th-TH" sz="2800" baseline="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)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35.57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35.37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35.26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34.73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60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35.63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820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ค่าเฉลี่ย</a:t>
                      </a:r>
                    </a:p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</a:t>
                      </a:r>
                      <a:r>
                        <a:rPr lang="en-US" sz="2800" baseline="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Average</a:t>
                      </a:r>
                      <a:r>
                        <a:rPr lang="th-TH" sz="2800" baseline="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)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37.569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36.75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36.74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36.44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600"/>
                        </a:spcAft>
                      </a:pPr>
                      <a:r>
                        <a:rPr lang="en-US" sz="2800" baseline="0" dirty="0" smtClean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39.0</a:t>
                      </a:r>
                      <a:endParaRPr lang="en-US" sz="2800" baseline="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17780" marR="17780" marT="3810" marB="38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5638800"/>
            <a:ext cx="8024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 smtClean="0">
                <a:latin typeface="Arno Pro Smbd Caption" pitchFamily="18" charset="0"/>
              </a:rPr>
              <a:t>ที่มา </a:t>
            </a:r>
            <a:r>
              <a:rPr lang="en-US" sz="3200" dirty="0" smtClean="0">
                <a:latin typeface="Arno Pro Smbd Caption" pitchFamily="18" charset="0"/>
              </a:rPr>
              <a:t>: </a:t>
            </a:r>
            <a:r>
              <a:rPr lang="th-TH" sz="3200" dirty="0" smtClean="0">
                <a:latin typeface="Arno Pro Smbd Caption" pitchFamily="18" charset="0"/>
              </a:rPr>
              <a:t>ข้อมูลระดับน้ำที่สถานี </a:t>
            </a:r>
            <a:r>
              <a:rPr lang="en-US" sz="3200" dirty="0" smtClean="0">
                <a:latin typeface="Arno Pro Smbd Caption" pitchFamily="18" charset="0"/>
              </a:rPr>
              <a:t>N5A </a:t>
            </a:r>
            <a:r>
              <a:rPr lang="th-TH" sz="3200" dirty="0" smtClean="0">
                <a:latin typeface="Arno Pro Smbd Caption" pitchFamily="18" charset="0"/>
              </a:rPr>
              <a:t>กรมชลประทาน จังหวัดพิษณุโลก</a:t>
            </a:r>
            <a:endParaRPr lang="en-US" sz="3200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ระดับของชั้นดินเดิมก่อนการก่อสร้าง</a:t>
            </a:r>
            <a:endParaRPr lang="en-US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52400" y="990600"/>
          <a:ext cx="8686800" cy="5135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1897" y="6019800"/>
            <a:ext cx="7762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dirty="0" smtClean="0">
                <a:latin typeface="Arno Pro Smbd Caption" pitchFamily="18" charset="0"/>
              </a:rPr>
              <a:t>ที่มา </a:t>
            </a:r>
            <a:r>
              <a:rPr lang="en-US" sz="2800" dirty="0" smtClean="0">
                <a:latin typeface="Arno Pro Smbd Caption" pitchFamily="18" charset="0"/>
              </a:rPr>
              <a:t>: </a:t>
            </a:r>
            <a:r>
              <a:rPr lang="th-TH" sz="2800" dirty="0" smtClean="0">
                <a:latin typeface="Arno Pro Smbd Caption" pitchFamily="18" charset="0"/>
              </a:rPr>
              <a:t>ข้อมูลเส้นชันความสูงของท้องน้ำ สำนักงาน</a:t>
            </a:r>
            <a:r>
              <a:rPr lang="th-TH" sz="2800" dirty="0" err="1" smtClean="0">
                <a:latin typeface="Arno Pro Smbd Caption" pitchFamily="18" charset="0"/>
              </a:rPr>
              <a:t>โยธาธิ</a:t>
            </a:r>
            <a:r>
              <a:rPr lang="th-TH" sz="2800" dirty="0" smtClean="0">
                <a:latin typeface="Arno Pro Smbd Caption" pitchFamily="18" charset="0"/>
              </a:rPr>
              <a:t>การ, จังหวัดพิษณุโลก</a:t>
            </a:r>
            <a:endParaRPr lang="en-US" sz="2800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สมมุติฐานของทฤษฎีที่ใช้การวิเคราะห์เสถียรภาพ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>
                <a:latin typeface="Arno Pro Smbd Caption" pitchFamily="18" charset="0"/>
              </a:rPr>
              <a:t>Limit equilibrium 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Arno Pro Smbd Caption" pitchFamily="18" charset="0"/>
              </a:rPr>
              <a:t>Strength </a:t>
            </a:r>
            <a:r>
              <a:rPr lang="th-TH" dirty="0" smtClean="0">
                <a:latin typeface="Arno Pro Smbd Caption" pitchFamily="18" charset="0"/>
              </a:rPr>
              <a:t>คงที่</a:t>
            </a:r>
          </a:p>
          <a:p>
            <a:pPr marL="514350" indent="-514350">
              <a:buAutoNum type="arabicPeriod"/>
            </a:pPr>
            <a:r>
              <a:rPr lang="th-TH" dirty="0" smtClean="0">
                <a:latin typeface="Arno Pro Smbd Caption" pitchFamily="18" charset="0"/>
              </a:rPr>
              <a:t>ความดันน้ำคงที่ (</a:t>
            </a:r>
            <a:r>
              <a:rPr lang="en-US" dirty="0" smtClean="0">
                <a:latin typeface="Arno Pro Smbd Caption" pitchFamily="18" charset="0"/>
              </a:rPr>
              <a:t>Nan river level</a:t>
            </a:r>
            <a:r>
              <a:rPr lang="th-TH" dirty="0" smtClean="0">
                <a:latin typeface="Arno Pro Smbd Caption" pitchFamily="18" charset="0"/>
              </a:rPr>
              <a:t>)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Arno Pro Smbd Caption" pitchFamily="18" charset="0"/>
              </a:rPr>
              <a:t>No initial induced stress state</a:t>
            </a:r>
            <a:endParaRPr lang="th-TH" dirty="0" smtClean="0">
              <a:latin typeface="Arno Pro Smbd Caption" pitchFamily="18" charset="0"/>
            </a:endParaRP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76800" y="1600200"/>
            <a:ext cx="3962400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no Pro Smbd Caption" pitchFamily="18" charset="0"/>
              </a:rPr>
              <a:t>“Stress based”</a:t>
            </a:r>
          </a:p>
          <a:p>
            <a:r>
              <a:rPr lang="en-US" sz="3200" dirty="0" smtClean="0">
                <a:latin typeface="Arno Pro Smbd Caption" pitchFamily="18" charset="0"/>
              </a:rPr>
              <a:t>1. </a:t>
            </a:r>
            <a:r>
              <a:rPr lang="en-US" sz="3200" dirty="0" err="1" smtClean="0">
                <a:latin typeface="Arno Pro Smbd Caption" pitchFamily="18" charset="0"/>
              </a:rPr>
              <a:t>Strenth</a:t>
            </a:r>
            <a:r>
              <a:rPr lang="en-US" sz="3200" dirty="0" smtClean="0">
                <a:latin typeface="Arno Pro Smbd Caption" pitchFamily="18" charset="0"/>
              </a:rPr>
              <a:t> depend on normal stress</a:t>
            </a:r>
          </a:p>
          <a:p>
            <a:r>
              <a:rPr lang="en-US" sz="3200" dirty="0" smtClean="0">
                <a:latin typeface="Arno Pro Smbd Caption" pitchFamily="18" charset="0"/>
              </a:rPr>
              <a:t>2. </a:t>
            </a:r>
            <a:r>
              <a:rPr lang="th-TH" sz="3200" dirty="0" smtClean="0">
                <a:latin typeface="Arno Pro Smbd Caption" pitchFamily="18" charset="0"/>
              </a:rPr>
              <a:t>ความดันน้ำขึ้นอยู่กับขบวนการ</a:t>
            </a:r>
          </a:p>
          <a:p>
            <a:r>
              <a:rPr lang="en-US" sz="3200" dirty="0" smtClean="0">
                <a:latin typeface="Arno Pro Smbd Caption" pitchFamily="18" charset="0"/>
              </a:rPr>
              <a:t>Seepage </a:t>
            </a:r>
            <a:r>
              <a:rPr lang="th-TH" sz="3200" dirty="0" smtClean="0">
                <a:latin typeface="Arno Pro Smbd Caption" pitchFamily="18" charset="0"/>
              </a:rPr>
              <a:t>ของแม่น้ำน่าน</a:t>
            </a:r>
          </a:p>
          <a:p>
            <a:r>
              <a:rPr lang="en-US" sz="3200" dirty="0" smtClean="0">
                <a:latin typeface="Arno Pro Smbd Caption" pitchFamily="18" charset="0"/>
              </a:rPr>
              <a:t>3. Initial induced stress</a:t>
            </a:r>
          </a:p>
          <a:p>
            <a:r>
              <a:rPr lang="en-US" sz="3200" dirty="0" smtClean="0">
                <a:latin typeface="Arno Pro Smbd Caption" pitchFamily="18" charset="0"/>
              </a:rPr>
              <a:t> (related topic 1) </a:t>
            </a:r>
          </a:p>
          <a:p>
            <a:endParaRPr lang="en-US" sz="3200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ตัวยึดเนื้อหา 3" descr="picture-1 in summar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1" y="0"/>
            <a:ext cx="8017690" cy="6766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ตัวยึดเนื้อหา 4" descr="ขั้นตอน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693931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ea typeface="TH SarabunPSK" pitchFamily="34" charset="-34"/>
                <a:cs typeface="Angsana New" pitchFamily="18" charset="-34"/>
              </a:rPr>
              <a:t>ตารางที่ 2</a:t>
            </a:r>
            <a:r>
              <a:rPr lang="th-TH" sz="3200" b="1" dirty="0" smtClean="0">
                <a:solidFill>
                  <a:srgbClr val="000000"/>
                </a:solidFill>
                <a:latin typeface="Arial" pitchFamily="34" charset="0"/>
                <a:ea typeface="TH SarabunPSK" pitchFamily="34" charset="-34"/>
                <a:cs typeface="Angsana New" pitchFamily="18" charset="-34"/>
              </a:rPr>
              <a:t> </a:t>
            </a:r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ea typeface="TH SarabunPSK" pitchFamily="34" charset="-34"/>
                <a:cs typeface="Angsana New" pitchFamily="18" charset="-34"/>
              </a:rPr>
              <a:t>รายละเอียดพารามิเตอร์ที่ใช้ในแบบจำลอง</a:t>
            </a:r>
            <a:r>
              <a:rPr lang="th-TH" sz="6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th-TH" sz="66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533399" y="2133600"/>
          <a:ext cx="8153400" cy="2695645"/>
        </p:xfrm>
        <a:graphic>
          <a:graphicData uri="http://schemas.openxmlformats.org/drawingml/2006/table">
            <a:tbl>
              <a:tblPr/>
              <a:tblGrid>
                <a:gridCol w="2449223"/>
                <a:gridCol w="1388961"/>
                <a:gridCol w="2160980"/>
                <a:gridCol w="2154236"/>
              </a:tblGrid>
              <a:tr h="1134463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ลำดับชั้นดิน</a:t>
                      </a: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/</a:t>
                      </a:r>
                      <a:r>
                        <a:rPr lang="th-TH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ความลึกของชั้นดิน</a:t>
                      </a:r>
                      <a:endParaRPr lang="en-US" sz="280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ค่า</a:t>
                      </a:r>
                      <a:r>
                        <a:rPr lang="th-TH" sz="2800" dirty="0" err="1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โคฮี</a:t>
                      </a:r>
                      <a:r>
                        <a:rPr lang="th-TH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ชัน</a:t>
                      </a:r>
                      <a:endParaRPr lang="en-US" sz="280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</a:t>
                      </a:r>
                      <a:r>
                        <a:rPr lang="en-US" sz="2800" dirty="0" err="1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KPa</a:t>
                      </a: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Friction angle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Unit weight</a:t>
                      </a:r>
                    </a:p>
                    <a:p>
                      <a:pPr indent="180340" algn="l">
                        <a:spcAft>
                          <a:spcPts val="600"/>
                        </a:spcAft>
                      </a:pP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(KN/m</a:t>
                      </a:r>
                      <a:r>
                        <a:rPr lang="en-US" sz="2800" baseline="300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</a:t>
                      </a: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16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บน</a:t>
                      </a: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 / 0-1 </a:t>
                      </a:r>
                      <a:r>
                        <a:rPr lang="th-TH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เมตร </a:t>
                      </a:r>
                      <a:endParaRPr lang="en-US" sz="280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80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600"/>
                        </a:spcAft>
                      </a:pP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11.74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231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กลาง </a:t>
                      </a: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/ 1-8 </a:t>
                      </a:r>
                      <a:r>
                        <a:rPr lang="th-TH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เมตร </a:t>
                      </a:r>
                      <a:endParaRPr lang="en-US" sz="280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600"/>
                        </a:spcAft>
                      </a:pP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231"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th-TH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ล่าง </a:t>
                      </a: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/ 8-20 </a:t>
                      </a:r>
                      <a:r>
                        <a:rPr lang="th-TH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เมตร</a:t>
                      </a:r>
                      <a:endParaRPr lang="en-US" sz="280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0"/>
                        </a:spcAft>
                      </a:pPr>
                      <a:r>
                        <a:rPr lang="en-US" sz="28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spcAft>
                          <a:spcPts val="600"/>
                        </a:spcAft>
                      </a:pPr>
                      <a:r>
                        <a:rPr lang="en-US" sz="28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20.19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181600"/>
            <a:ext cx="790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dirty="0" smtClean="0">
                <a:latin typeface="Arno Pro Smbd Caption" pitchFamily="18" charset="0"/>
              </a:rPr>
              <a:t>หมายเหตุ </a:t>
            </a:r>
            <a:r>
              <a:rPr lang="en-US" sz="2800" dirty="0" smtClean="0">
                <a:latin typeface="Arno Pro Smbd Caption" pitchFamily="18" charset="0"/>
              </a:rPr>
              <a:t>: </a:t>
            </a:r>
            <a:r>
              <a:rPr lang="th-TH" sz="2800" dirty="0" smtClean="0">
                <a:latin typeface="Arno Pro Smbd Caption" pitchFamily="18" charset="0"/>
              </a:rPr>
              <a:t>สมมุติพฤติกรรมของดินในการศึกษาเป็นแบบ </a:t>
            </a:r>
            <a:r>
              <a:rPr lang="en-US" sz="2800" dirty="0" smtClean="0">
                <a:latin typeface="Arno Pro Smbd Caption" pitchFamily="18" charset="0"/>
              </a:rPr>
              <a:t>Elastic-plastic</a:t>
            </a:r>
            <a:endParaRPr lang="en-US" sz="2800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Arno Pro Smbd Caption" pitchFamily="18" charset="0"/>
              </a:rPr>
              <a:t>หลักการวิเคราะห์ </a:t>
            </a:r>
            <a:r>
              <a:rPr lang="en-US" dirty="0" smtClean="0">
                <a:latin typeface="Arno Pro Smbd Caption" pitchFamily="18" charset="0"/>
              </a:rPr>
              <a:t>induced stress </a:t>
            </a:r>
            <a:endParaRPr lang="en-US" dirty="0">
              <a:latin typeface="Arno Pro Smbd Caption" pitchFamily="18" charset="0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>
                <a:latin typeface="Arno Pro Smbd Caption" pitchFamily="18" charset="0"/>
              </a:rPr>
              <a:t>Limit equilibrium</a:t>
            </a:r>
          </a:p>
          <a:p>
            <a:pPr>
              <a:buNone/>
            </a:pPr>
            <a:r>
              <a:rPr lang="th-TH" dirty="0" smtClean="0">
                <a:latin typeface="Arno Pro Smbd Caption" pitchFamily="18" charset="0"/>
              </a:rPr>
              <a:t>ใช้ </a:t>
            </a:r>
            <a:r>
              <a:rPr lang="en-US" dirty="0" smtClean="0">
                <a:latin typeface="Arno Pro Smbd Caption" pitchFamily="18" charset="0"/>
              </a:rPr>
              <a:t>Full capacity of shear strength</a:t>
            </a:r>
          </a:p>
          <a:p>
            <a:pPr>
              <a:buNone/>
            </a:pPr>
            <a:endParaRPr lang="en-US" dirty="0" smtClean="0">
              <a:latin typeface="Arno Pro Smbd Caption" pitchFamily="18" charset="0"/>
            </a:endParaRPr>
          </a:p>
          <a:p>
            <a:pPr>
              <a:buNone/>
            </a:pPr>
            <a:r>
              <a:rPr lang="en-US" u="sng" dirty="0" smtClean="0">
                <a:latin typeface="Arno Pro Smbd Caption" pitchFamily="18" charset="0"/>
              </a:rPr>
              <a:t>Stress based</a:t>
            </a:r>
          </a:p>
          <a:p>
            <a:pPr>
              <a:buNone/>
            </a:pPr>
            <a:r>
              <a:rPr lang="th-TH" dirty="0" smtClean="0">
                <a:latin typeface="Arno Pro Smbd Caption" pitchFamily="18" charset="0"/>
              </a:rPr>
              <a:t>ใช้ </a:t>
            </a:r>
            <a:r>
              <a:rPr lang="en-US" dirty="0" smtClean="0">
                <a:latin typeface="Arno Pro Smbd Caption" pitchFamily="18" charset="0"/>
              </a:rPr>
              <a:t>Available capacity of shear strength </a:t>
            </a:r>
            <a:r>
              <a:rPr lang="th-TH" dirty="0" smtClean="0">
                <a:latin typeface="Arno Pro Smbd Caption" pitchFamily="18" charset="0"/>
              </a:rPr>
              <a:t>(ใช้หลักการของไฟ</a:t>
            </a:r>
            <a:r>
              <a:rPr lang="th-TH" dirty="0" err="1" smtClean="0">
                <a:latin typeface="Arno Pro Smbd Caption" pitchFamily="18" charset="0"/>
              </a:rPr>
              <a:t>ไนต์อิ</a:t>
            </a:r>
            <a:r>
              <a:rPr lang="th-TH" dirty="0" smtClean="0">
                <a:latin typeface="Arno Pro Smbd Caption" pitchFamily="18" charset="0"/>
              </a:rPr>
              <a:t>ลิ</a:t>
            </a:r>
            <a:r>
              <a:rPr lang="th-TH" dirty="0" err="1" smtClean="0">
                <a:latin typeface="Arno Pro Smbd Caption" pitchFamily="18" charset="0"/>
              </a:rPr>
              <a:t>เม็นต์</a:t>
            </a:r>
            <a:r>
              <a:rPr lang="th-TH" dirty="0" smtClean="0">
                <a:latin typeface="Arno Pro Smbd Caption" pitchFamily="18" charset="0"/>
              </a:rPr>
              <a:t>)</a:t>
            </a:r>
            <a:endParaRPr lang="en-US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no Pro Smbd Caption" pitchFamily="18" charset="0"/>
              </a:rPr>
              <a:t>Shear strength </a:t>
            </a:r>
            <a:r>
              <a:rPr lang="th-TH" dirty="0" smtClean="0">
                <a:latin typeface="Arno Pro Smbd Caption" pitchFamily="18" charset="0"/>
              </a:rPr>
              <a:t>ในแต่ละหลักการวิเคราะห์เสถียรภาพ</a:t>
            </a:r>
            <a:endParaRPr lang="en-US" dirty="0">
              <a:latin typeface="Arno Pro Smbd Caption" pitchFamily="18" charset="0"/>
            </a:endParaRPr>
          </a:p>
        </p:txBody>
      </p:sp>
      <p:pic>
        <p:nvPicPr>
          <p:cNvPr id="4" name="ตัวยึดเนื้อหา 3" descr="Shear strengt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5707" y="1600200"/>
            <a:ext cx="62325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>
                <a:latin typeface="Arno Pro Smbd Caption" pitchFamily="18" charset="0"/>
              </a:rPr>
              <a:t>Induced shear stress</a:t>
            </a:r>
            <a:endParaRPr lang="en-US" dirty="0">
              <a:latin typeface="Arno Pro Smbd Caption" pitchFamily="18" charset="0"/>
            </a:endParaRPr>
          </a:p>
        </p:txBody>
      </p:sp>
      <p:pic>
        <p:nvPicPr>
          <p:cNvPr id="6" name="ตัวยึดเนื้อหา 5" descr="Mobilized shea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914400"/>
            <a:ext cx="8534400" cy="5943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Arno Pro Smbd Caption" pitchFamily="18" charset="0"/>
              </a:rPr>
              <a:t>ลักษณะการกำหนดระนาบการพิบัติ</a:t>
            </a:r>
            <a:endParaRPr lang="en-US" dirty="0">
              <a:latin typeface="Arno Pro Smbd Caption" pitchFamily="18" charset="0"/>
            </a:endParaRP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 bwMode="auto">
          <a:xfrm>
            <a:off x="0" y="1554480"/>
            <a:ext cx="8932249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no Pro Smbd Caption" pitchFamily="18" charset="0"/>
              </a:rPr>
              <a:t>Before </a:t>
            </a:r>
            <a:r>
              <a:rPr lang="en-US" dirty="0" smtClean="0">
                <a:latin typeface="Arno Pro Smbd Caption" pitchFamily="18" charset="0"/>
              </a:rPr>
              <a:t>flood</a:t>
            </a:r>
            <a:r>
              <a:rPr lang="th-TH" dirty="0" smtClean="0">
                <a:latin typeface="Arno Pro Smbd Caption" pitchFamily="18" charset="0"/>
              </a:rPr>
              <a:t/>
            </a:r>
            <a:br>
              <a:rPr lang="th-TH" dirty="0" smtClean="0">
                <a:latin typeface="Arno Pro Smbd Caption" pitchFamily="18" charset="0"/>
              </a:rPr>
            </a:br>
            <a:r>
              <a:rPr lang="en-US" dirty="0" smtClean="0">
                <a:latin typeface="Arno Pro Smbd Caption" pitchFamily="18" charset="0"/>
              </a:rPr>
              <a:t>(“Stress based”)</a:t>
            </a:r>
            <a:endParaRPr lang="en-US" dirty="0">
              <a:latin typeface="Arno Pro Smbd Caption" pitchFamily="18" charset="0"/>
            </a:endParaRP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 bwMode="auto">
          <a:xfrm>
            <a:off x="0" y="1463040"/>
            <a:ext cx="9086253" cy="539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no Pro Smbd Caption" pitchFamily="18" charset="0"/>
              </a:rPr>
              <a:t>During </a:t>
            </a:r>
            <a:r>
              <a:rPr lang="en-US" dirty="0" smtClean="0">
                <a:latin typeface="Arno Pro Smbd Caption" pitchFamily="18" charset="0"/>
              </a:rPr>
              <a:t>flood</a:t>
            </a:r>
            <a:br>
              <a:rPr lang="en-US" dirty="0" smtClean="0">
                <a:latin typeface="Arno Pro Smbd Caption" pitchFamily="18" charset="0"/>
              </a:rPr>
            </a:br>
            <a:r>
              <a:rPr lang="en-US" dirty="0" smtClean="0">
                <a:latin typeface="Arno Pro Smbd Caption" pitchFamily="18" charset="0"/>
              </a:rPr>
              <a:t>Bishop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 b="4464"/>
          <a:stretch>
            <a:fillRect/>
          </a:stretch>
        </p:blipFill>
        <p:spPr bwMode="auto">
          <a:xfrm>
            <a:off x="381000" y="1737360"/>
            <a:ext cx="8193024" cy="489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no Pro Smbd Caption" pitchFamily="18" charset="0"/>
              </a:rPr>
              <a:t>During </a:t>
            </a:r>
            <a:r>
              <a:rPr lang="en-US" dirty="0" smtClean="0">
                <a:latin typeface="Arno Pro Smbd Caption" pitchFamily="18" charset="0"/>
              </a:rPr>
              <a:t>flood</a:t>
            </a:r>
            <a:br>
              <a:rPr lang="en-US" dirty="0" smtClean="0">
                <a:latin typeface="Arno Pro Smbd Caption" pitchFamily="18" charset="0"/>
              </a:rPr>
            </a:br>
            <a:r>
              <a:rPr lang="en-US" dirty="0" smtClean="0">
                <a:latin typeface="Arno Pro Smbd Caption" pitchFamily="18" charset="0"/>
              </a:rPr>
              <a:t>Ordinary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 b="4762"/>
          <a:stretch>
            <a:fillRect/>
          </a:stretch>
        </p:blipFill>
        <p:spPr bwMode="auto">
          <a:xfrm>
            <a:off x="234087" y="1295400"/>
            <a:ext cx="8909913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no Pro Smbd Caption" pitchFamily="18" charset="0"/>
              </a:rPr>
              <a:t>During </a:t>
            </a:r>
            <a:r>
              <a:rPr lang="en-US" dirty="0" smtClean="0">
                <a:latin typeface="Arno Pro Smbd Caption" pitchFamily="18" charset="0"/>
              </a:rPr>
              <a:t>flood</a:t>
            </a:r>
            <a:br>
              <a:rPr lang="en-US" dirty="0" smtClean="0">
                <a:latin typeface="Arno Pro Smbd Caption" pitchFamily="18" charset="0"/>
              </a:rPr>
            </a:br>
            <a:r>
              <a:rPr lang="en-US" dirty="0" err="1" smtClean="0">
                <a:latin typeface="Arno Pro Smbd Caption" pitchFamily="18" charset="0"/>
              </a:rPr>
              <a:t>Janbu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 bwMode="auto">
          <a:xfrm>
            <a:off x="0" y="1463040"/>
            <a:ext cx="9086253" cy="539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no Pro Smbd Caption" pitchFamily="18" charset="0"/>
              </a:rPr>
              <a:t>During </a:t>
            </a:r>
            <a:r>
              <a:rPr lang="en-US" dirty="0" smtClean="0">
                <a:latin typeface="Arno Pro Smbd Caption" pitchFamily="18" charset="0"/>
              </a:rPr>
              <a:t>flood</a:t>
            </a:r>
            <a:br>
              <a:rPr lang="en-US" dirty="0" smtClean="0">
                <a:latin typeface="Arno Pro Smbd Caption" pitchFamily="18" charset="0"/>
              </a:rPr>
            </a:br>
            <a:r>
              <a:rPr lang="en-US" dirty="0" smtClean="0">
                <a:latin typeface="Arno Pro Smbd Caption" pitchFamily="18" charset="0"/>
              </a:rPr>
              <a:t>“Stress based”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 bwMode="auto">
          <a:xfrm>
            <a:off x="152400" y="1447800"/>
            <a:ext cx="8778245" cy="52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no Pro Smbd Caption" pitchFamily="18" charset="0"/>
              </a:rPr>
              <a:t>During flood (No Nan water level)</a:t>
            </a:r>
            <a:endParaRPr lang="en-US" dirty="0">
              <a:latin typeface="Arno Pro Smbd Caption" pitchFamily="18" charset="0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 bwMode="auto">
          <a:xfrm>
            <a:off x="0" y="1463040"/>
            <a:ext cx="9086253" cy="539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381000" y="1981200"/>
          <a:ext cx="8229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no Pro Smbd Caption" pitchFamily="18" charset="0"/>
                        </a:rPr>
                        <a:t>Ordinary</a:t>
                      </a:r>
                      <a:endParaRPr lang="en-US" sz="32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no Pro Smbd Caption" pitchFamily="18" charset="0"/>
                        </a:rPr>
                        <a:t>Bishop</a:t>
                      </a:r>
                      <a:endParaRPr lang="en-US" sz="32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no Pro Smbd Caption" pitchFamily="18" charset="0"/>
                        </a:rPr>
                        <a:t>Janbu</a:t>
                      </a:r>
                      <a:endParaRPr lang="en-US" sz="32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no Pro Smbd Caption" pitchFamily="18" charset="0"/>
                        </a:rPr>
                        <a:t>“Stress based”</a:t>
                      </a:r>
                      <a:endParaRPr lang="en-US" sz="3200" dirty="0">
                        <a:latin typeface="Arno Pro Smbd Captio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no Pro Smbd Caption" pitchFamily="18" charset="0"/>
                        </a:rPr>
                        <a:t>6.42</a:t>
                      </a:r>
                      <a:endParaRPr lang="en-US" sz="32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no Pro Smbd Caption" pitchFamily="18" charset="0"/>
                        </a:rPr>
                        <a:t>6.62</a:t>
                      </a:r>
                      <a:endParaRPr lang="en-US" sz="32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no Pro Smbd Caption" pitchFamily="18" charset="0"/>
                        </a:rPr>
                        <a:t>5.59</a:t>
                      </a:r>
                      <a:endParaRPr lang="en-US" sz="32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no Pro Smbd Caption" pitchFamily="18" charset="0"/>
                        </a:rPr>
                        <a:t>3.67</a:t>
                      </a:r>
                      <a:endParaRPr lang="en-US" sz="3200" dirty="0">
                        <a:latin typeface="Arno Pro Smbd Captio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>
                <a:latin typeface="Arno Pro Smbd Caption" pitchFamily="18" charset="0"/>
              </a:rPr>
              <a:t>การเปรียบเทียบดรรชนีความปลอดภัยโดยหลักการ</a:t>
            </a:r>
            <a:r>
              <a:rPr lang="th-TH" b="1" dirty="0" smtClean="0">
                <a:latin typeface="Arno Pro Smbd Caption" pitchFamily="18" charset="0"/>
              </a:rPr>
              <a:t>ต่างๆ</a:t>
            </a:r>
            <a:r>
              <a:rPr lang="en-US" b="1" dirty="0" smtClean="0">
                <a:latin typeface="Arno Pro Smbd Caption" pitchFamily="18" charset="0"/>
              </a:rPr>
              <a:t/>
            </a:r>
            <a:br>
              <a:rPr lang="en-US" b="1" dirty="0" smtClean="0">
                <a:latin typeface="Arno Pro Smbd Caption" pitchFamily="18" charset="0"/>
              </a:rPr>
            </a:br>
            <a:r>
              <a:rPr lang="en-US" b="1" dirty="0" smtClean="0">
                <a:latin typeface="Arno Pro Smbd Caption" pitchFamily="18" charset="0"/>
              </a:rPr>
              <a:t>in case </a:t>
            </a:r>
            <a:r>
              <a:rPr lang="en-US" b="1" dirty="0" smtClean="0">
                <a:latin typeface="Arno Pro Smbd Caption" pitchFamily="18" charset="0"/>
              </a:rPr>
              <a:t>“Before flood”</a:t>
            </a:r>
            <a:endParaRPr lang="en-US" b="1" dirty="0">
              <a:latin typeface="Arno Pro Smbd Caption" pitchFamily="18" charset="0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0" y="37338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Arno Pro Smbd Caption" pitchFamily="18" charset="0"/>
              </a:rPr>
              <a:t>หมายเหตุ </a:t>
            </a:r>
            <a:r>
              <a:rPr lang="en-US" sz="2000" dirty="0" smtClean="0">
                <a:latin typeface="Arno Pro Smbd Caption" pitchFamily="18" charset="0"/>
              </a:rPr>
              <a:t>: </a:t>
            </a:r>
            <a:r>
              <a:rPr lang="th-TH" sz="2000" dirty="0" smtClean="0">
                <a:latin typeface="Arno Pro Smbd Caption" pitchFamily="18" charset="0"/>
              </a:rPr>
              <a:t>วิธี </a:t>
            </a:r>
            <a:r>
              <a:rPr lang="en-US" sz="2000" dirty="0" smtClean="0">
                <a:latin typeface="Arno Pro Smbd Caption" pitchFamily="18" charset="0"/>
              </a:rPr>
              <a:t>limit equilibrium </a:t>
            </a:r>
            <a:r>
              <a:rPr lang="th-TH" sz="2000" dirty="0" smtClean="0">
                <a:latin typeface="Arno Pro Smbd Caption" pitchFamily="18" charset="0"/>
              </a:rPr>
              <a:t>พิจารณา</a:t>
            </a:r>
            <a:r>
              <a:rPr lang="th-TH" sz="2000" dirty="0" smtClean="0">
                <a:latin typeface="Arno Pro Smbd Caption" pitchFamily="18" charset="0"/>
              </a:rPr>
              <a:t>ระดับน้ำในแม่น้ำน่านอยู่ในรูปการใช้ระดับแบบ </a:t>
            </a:r>
            <a:r>
              <a:rPr lang="en-US" sz="2000" dirty="0" err="1" smtClean="0">
                <a:latin typeface="Arno Pro Smbd Caption" pitchFamily="18" charset="0"/>
              </a:rPr>
              <a:t>Piezometric</a:t>
            </a:r>
            <a:r>
              <a:rPr lang="en-US" sz="2000" dirty="0" smtClean="0">
                <a:latin typeface="Arno Pro Smbd Caption" pitchFamily="18" charset="0"/>
              </a:rPr>
              <a:t> line</a:t>
            </a:r>
            <a:endParaRPr lang="en-US" sz="2000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>
                <a:latin typeface="Arno Pro Smbd Caption" pitchFamily="18" charset="0"/>
              </a:rPr>
              <a:t>การเปรียบเทียบดรรชนีความปลอดภัยโดยหลักการ</a:t>
            </a:r>
            <a:r>
              <a:rPr lang="th-TH" b="1" dirty="0" smtClean="0">
                <a:latin typeface="Arno Pro Smbd Caption" pitchFamily="18" charset="0"/>
              </a:rPr>
              <a:t>ต่างๆ</a:t>
            </a:r>
            <a:r>
              <a:rPr lang="en-US" b="1" dirty="0" smtClean="0">
                <a:latin typeface="Arno Pro Smbd Caption" pitchFamily="18" charset="0"/>
              </a:rPr>
              <a:t/>
            </a:r>
            <a:br>
              <a:rPr lang="en-US" b="1" dirty="0" smtClean="0">
                <a:latin typeface="Arno Pro Smbd Caption" pitchFamily="18" charset="0"/>
              </a:rPr>
            </a:br>
            <a:r>
              <a:rPr lang="en-US" b="1" dirty="0" smtClean="0">
                <a:latin typeface="Arno Pro Smbd Caption" pitchFamily="18" charset="0"/>
              </a:rPr>
              <a:t>in case </a:t>
            </a:r>
            <a:r>
              <a:rPr lang="en-US" b="1" dirty="0" smtClean="0">
                <a:latin typeface="Arno Pro Smbd Caption" pitchFamily="18" charset="0"/>
              </a:rPr>
              <a:t>“During flood”</a:t>
            </a:r>
            <a:endParaRPr lang="en-US" b="1" dirty="0">
              <a:latin typeface="Arno Pro Smbd Caption" pitchFamily="18" charset="0"/>
            </a:endParaRP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228600" y="1828800"/>
          <a:ext cx="8610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447800"/>
                <a:gridCol w="1371600"/>
                <a:gridCol w="1143000"/>
                <a:gridCol w="1219200"/>
                <a:gridCol w="1143000"/>
                <a:gridCol w="12192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ordinary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Bishop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Arno Pro Smbd Caption" pitchFamily="18" charset="0"/>
                        </a:rPr>
                        <a:t>Janbu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“Stress based”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Nan</a:t>
                      </a:r>
                      <a:r>
                        <a:rPr lang="en-US" sz="2400" baseline="0" dirty="0" smtClean="0">
                          <a:latin typeface="Arno Pro Smbd Caption" pitchFamily="18" charset="0"/>
                        </a:rPr>
                        <a:t> river level</a:t>
                      </a:r>
                      <a:r>
                        <a:rPr lang="th-TH" sz="2400" baseline="0" dirty="0" smtClean="0">
                          <a:latin typeface="Arno Pro Smbd Caption" pitchFamily="18" charset="0"/>
                        </a:rPr>
                        <a:t> </a:t>
                      </a:r>
                      <a:endParaRPr lang="en-US" sz="2400" baseline="0" dirty="0" smtClean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No-water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Nan</a:t>
                      </a:r>
                      <a:r>
                        <a:rPr lang="en-US" sz="2400" baseline="0" dirty="0" smtClean="0">
                          <a:latin typeface="Arno Pro Smbd Caption" pitchFamily="18" charset="0"/>
                        </a:rPr>
                        <a:t> river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No-water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Nan</a:t>
                      </a:r>
                      <a:r>
                        <a:rPr lang="en-US" sz="2400" baseline="0" dirty="0" smtClean="0">
                          <a:latin typeface="Arno Pro Smbd Caption" pitchFamily="18" charset="0"/>
                        </a:rPr>
                        <a:t> river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No-water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6.9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3.58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7.13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3.57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6.10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3.2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3.59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4419600"/>
            <a:ext cx="832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Arno Pro Smbd Caption" pitchFamily="18" charset="0"/>
              </a:rPr>
              <a:t>หมายเหตุ </a:t>
            </a:r>
            <a:r>
              <a:rPr lang="en-US" sz="2400" dirty="0" smtClean="0">
                <a:latin typeface="Arno Pro Smbd Caption" pitchFamily="18" charset="0"/>
              </a:rPr>
              <a:t>: </a:t>
            </a:r>
            <a:r>
              <a:rPr lang="th-TH" sz="2400" dirty="0" smtClean="0">
                <a:latin typeface="Arno Pro Smbd Caption" pitchFamily="18" charset="0"/>
              </a:rPr>
              <a:t>การพิจารณาระดับน้ำในแม่น้ำน่านอยู่ในรูปการใช้ระดับแบบ </a:t>
            </a:r>
            <a:r>
              <a:rPr lang="en-US" sz="2400" dirty="0" err="1" smtClean="0">
                <a:latin typeface="Arno Pro Smbd Caption" pitchFamily="18" charset="0"/>
              </a:rPr>
              <a:t>Piezometric</a:t>
            </a:r>
            <a:r>
              <a:rPr lang="en-US" sz="2400" dirty="0" smtClean="0">
                <a:latin typeface="Arno Pro Smbd Caption" pitchFamily="18" charset="0"/>
              </a:rPr>
              <a:t> line</a:t>
            </a:r>
            <a:endParaRPr lang="en-US" sz="2400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>
                <a:latin typeface="Arno Pro Smbd Caption" pitchFamily="18" charset="0"/>
              </a:rPr>
              <a:t>การเปรียบเทียบดรรชนีความปลอดภัยโดยหลักการ</a:t>
            </a:r>
            <a:r>
              <a:rPr lang="th-TH" b="1" dirty="0" smtClean="0">
                <a:latin typeface="Arno Pro Smbd Caption" pitchFamily="18" charset="0"/>
              </a:rPr>
              <a:t>ต่างๆ</a:t>
            </a:r>
            <a:r>
              <a:rPr lang="en-US" b="1" dirty="0" smtClean="0">
                <a:latin typeface="Arno Pro Smbd Caption" pitchFamily="18" charset="0"/>
              </a:rPr>
              <a:t/>
            </a:r>
            <a:br>
              <a:rPr lang="en-US" b="1" dirty="0" smtClean="0">
                <a:latin typeface="Arno Pro Smbd Caption" pitchFamily="18" charset="0"/>
              </a:rPr>
            </a:br>
            <a:r>
              <a:rPr lang="en-US" b="1" dirty="0" smtClean="0">
                <a:latin typeface="Arno Pro Smbd Caption" pitchFamily="18" charset="0"/>
              </a:rPr>
              <a:t>in case </a:t>
            </a:r>
            <a:r>
              <a:rPr lang="en-US" b="1" dirty="0" smtClean="0">
                <a:latin typeface="Arno Pro Smbd Caption" pitchFamily="18" charset="0"/>
              </a:rPr>
              <a:t>“Before flood”</a:t>
            </a:r>
            <a:endParaRPr lang="en-US" b="1" dirty="0">
              <a:latin typeface="Arno Pro Smbd Caption" pitchFamily="18" charset="0"/>
            </a:endParaRPr>
          </a:p>
        </p:txBody>
      </p:sp>
      <p:graphicFrame>
        <p:nvGraphicFramePr>
          <p:cNvPr id="6" name="ตัวยึดเนื้อหา 4"/>
          <p:cNvGraphicFramePr>
            <a:graphicFrameLocks/>
          </p:cNvGraphicFramePr>
          <p:nvPr/>
        </p:nvGraphicFramePr>
        <p:xfrm>
          <a:off x="304800" y="2133600"/>
          <a:ext cx="8610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447800"/>
                <a:gridCol w="1371600"/>
                <a:gridCol w="1143000"/>
                <a:gridCol w="1219200"/>
                <a:gridCol w="1143000"/>
                <a:gridCol w="12192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ordinary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Bishop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Arno Pro Smbd Caption" pitchFamily="18" charset="0"/>
                        </a:rPr>
                        <a:t>Janbu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“Stress based”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Nan</a:t>
                      </a:r>
                      <a:r>
                        <a:rPr lang="en-US" sz="2400" baseline="0" dirty="0" smtClean="0">
                          <a:latin typeface="Arno Pro Smbd Caption" pitchFamily="18" charset="0"/>
                        </a:rPr>
                        <a:t> river level</a:t>
                      </a:r>
                      <a:r>
                        <a:rPr lang="th-TH" sz="2400" baseline="0" dirty="0" smtClean="0">
                          <a:latin typeface="Arno Pro Smbd Caption" pitchFamily="18" charset="0"/>
                        </a:rPr>
                        <a:t> </a:t>
                      </a:r>
                      <a:endParaRPr lang="en-US" sz="2400" baseline="0" dirty="0" smtClean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No-water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Nan</a:t>
                      </a:r>
                      <a:r>
                        <a:rPr lang="en-US" sz="2400" baseline="0" dirty="0" smtClean="0">
                          <a:latin typeface="Arno Pro Smbd Caption" pitchFamily="18" charset="0"/>
                        </a:rPr>
                        <a:t> river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No-water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Nan</a:t>
                      </a:r>
                      <a:r>
                        <a:rPr lang="en-US" sz="2400" baseline="0" dirty="0" smtClean="0">
                          <a:latin typeface="Arno Pro Smbd Caption" pitchFamily="18" charset="0"/>
                        </a:rPr>
                        <a:t> river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No-water level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6.42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3.58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6.62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3.59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5.59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3.28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no Pro Smbd Caption" pitchFamily="18" charset="0"/>
                        </a:rPr>
                        <a:t>3.67</a:t>
                      </a:r>
                      <a:endParaRPr lang="en-US" sz="2400" dirty="0">
                        <a:latin typeface="Arno Pro Smbd Captio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สรุปค่าดรรชนีความปลอดภัย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dirty="0" smtClean="0">
                <a:latin typeface="Arno Pro Smbd Caption" pitchFamily="18" charset="0"/>
              </a:rPr>
              <a:t>    ค่าดรรชนีความปลอดภัย </a:t>
            </a:r>
            <a:r>
              <a:rPr lang="en-US" dirty="0" smtClean="0">
                <a:latin typeface="Arno Pro Smbd Caption" pitchFamily="18" charset="0"/>
              </a:rPr>
              <a:t>(Factor of safety) </a:t>
            </a:r>
            <a:r>
              <a:rPr lang="th-TH" dirty="0" smtClean="0">
                <a:latin typeface="Arno Pro Smbd Caption" pitchFamily="18" charset="0"/>
              </a:rPr>
              <a:t>ที่วิเคราะห์ได้ในหลักการต่างๆ ดังกล่าวข้างต้น ไม่สามารถบ่งบอกถึงการพิบัติของโครงสร้างกันตลิ่งในบริเวณศึกษาได้เลย ซึ่งอาจเกี่ยวข้องกับปัจจัยด้านอื่นที่ไม่ได้พิจารณาในแบบจำลอง เช่น</a:t>
            </a:r>
          </a:p>
          <a:p>
            <a:pPr marL="514350" indent="-514350">
              <a:buAutoNum type="arabicPeriod"/>
            </a:pPr>
            <a:r>
              <a:rPr lang="th-TH" dirty="0" smtClean="0">
                <a:latin typeface="Arno Pro Smbd Caption" pitchFamily="18" charset="0"/>
              </a:rPr>
              <a:t>การกัดเซาะของกระแสน้ำ หรือลักษณะทางกายภาพของแม่น้ำ</a:t>
            </a:r>
          </a:p>
          <a:p>
            <a:pPr marL="514350" indent="-514350">
              <a:buAutoNum type="arabicPeriod"/>
            </a:pPr>
            <a:r>
              <a:rPr lang="th-TH" dirty="0" smtClean="0">
                <a:latin typeface="Arno Pro Smbd Caption" pitchFamily="18" charset="0"/>
              </a:rPr>
              <a:t>แบบจำลองพฤติกรรมดินที่ใช้เป็นแบบจำลองที่ใช้พารามิเตอร์ที่สำรวจได้อย่างทั่วไปในสนาม (ข้อมูลการสำรวจดินได้มาจากกรม</a:t>
            </a:r>
            <a:r>
              <a:rPr lang="th-TH" dirty="0" err="1" smtClean="0">
                <a:latin typeface="Arno Pro Smbd Caption" pitchFamily="18" charset="0"/>
              </a:rPr>
              <a:t>โยธาธิ</a:t>
            </a:r>
            <a:r>
              <a:rPr lang="th-TH" dirty="0" smtClean="0">
                <a:latin typeface="Arno Pro Smbd Caption" pitchFamily="18" charset="0"/>
              </a:rPr>
              <a:t>การ) ซึ่งอาจไม่สามารถอธิบายพฤติกรรมดินภายใต้สภาวะน้ำท่วมเป็นเวลานาน</a:t>
            </a:r>
            <a:endParaRPr lang="en-US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th-TH" dirty="0" smtClean="0"/>
              <a:t>สรุปลักษณะของระนาบการพิบัติ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"/>
          </a:xfrm>
        </p:spPr>
        <p:txBody>
          <a:bodyPr/>
          <a:lstStyle/>
          <a:p>
            <a:r>
              <a:rPr lang="th-TH" dirty="0" smtClean="0">
                <a:latin typeface="Arno Pro Smbd Caption" pitchFamily="18" charset="0"/>
              </a:rPr>
              <a:t>ระนาบการพิบัติเป็นแบบ </a:t>
            </a:r>
            <a:r>
              <a:rPr lang="en-US" dirty="0" smtClean="0">
                <a:latin typeface="Arno Pro Smbd Caption" pitchFamily="18" charset="0"/>
              </a:rPr>
              <a:t>Global failure surface</a:t>
            </a:r>
            <a:endParaRPr lang="en-US" dirty="0">
              <a:latin typeface="Arno Pro Smbd Captio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 bwMode="auto">
          <a:xfrm>
            <a:off x="1" y="1295400"/>
            <a:ext cx="4158122" cy="2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b="5000"/>
          <a:stretch>
            <a:fillRect/>
          </a:stretch>
        </p:blipFill>
        <p:spPr bwMode="auto">
          <a:xfrm>
            <a:off x="4061851" y="3840480"/>
            <a:ext cx="5082149" cy="301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th-TH" sz="4000" b="1" dirty="0" smtClean="0">
                <a:solidFill>
                  <a:srgbClr val="000000"/>
                </a:solidFill>
                <a:latin typeface="Arno Pro Smbd Caption" pitchFamily="18" charset="0"/>
                <a:ea typeface="TH SarabunPSK" pitchFamily="34" charset="-34"/>
                <a:cs typeface="Angsana New" pitchFamily="18" charset="-34"/>
              </a:rPr>
              <a:t>ตารางที่ 6 ค่าความปลอดภัยในการวิเคราะห์ในช่วงเกิดมหาอุทกภัย</a:t>
            </a:r>
            <a:r>
              <a:rPr lang="en-US" dirty="0" smtClean="0">
                <a:latin typeface="Arno Pro Smbd Caption" pitchFamily="18" charset="0"/>
                <a:cs typeface="Arial" pitchFamily="34" charset="0"/>
              </a:rPr>
              <a:t/>
            </a:r>
            <a:br>
              <a:rPr lang="en-US" dirty="0" smtClean="0">
                <a:latin typeface="Arno Pro Smbd Caption" pitchFamily="18" charset="0"/>
                <a:cs typeface="Arial" pitchFamily="34" charset="0"/>
              </a:rPr>
            </a:br>
            <a:endParaRPr lang="en-US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228600" y="1371600"/>
          <a:ext cx="8382001" cy="3657600"/>
        </p:xfrm>
        <a:graphic>
          <a:graphicData uri="http://schemas.openxmlformats.org/drawingml/2006/table">
            <a:tbl>
              <a:tblPr/>
              <a:tblGrid>
                <a:gridCol w="2095067"/>
                <a:gridCol w="2095067"/>
                <a:gridCol w="2095067"/>
                <a:gridCol w="2096800"/>
              </a:tblGrid>
              <a:tr h="0"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พารามิเตอร์</a:t>
                      </a:r>
                      <a:endParaRPr lang="en-US" sz="2400" dirty="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Stress based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Limit equilibrium imported pore pressure</a:t>
                      </a:r>
                    </a:p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</a:t>
                      </a:r>
                      <a:r>
                        <a:rPr lang="en-US" sz="2400" dirty="0" err="1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Janbu’s</a:t>
                      </a: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 method)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Limit equilibrium with </a:t>
                      </a:r>
                      <a:r>
                        <a:rPr lang="en-US" sz="2400" dirty="0" err="1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piezometric</a:t>
                      </a: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 line</a:t>
                      </a:r>
                    </a:p>
                    <a:p>
                      <a:pPr indent="180340"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(</a:t>
                      </a:r>
                      <a:r>
                        <a:rPr lang="en-US" sz="2400" dirty="0" err="1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Janbu’s</a:t>
                      </a: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 method)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th-TH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คงที่</a:t>
                      </a:r>
                      <a:endParaRPr lang="en-US" sz="2400">
                        <a:latin typeface="Arno Pro Smbd Caption" pitchFamily="18" charset="0"/>
                        <a:ea typeface="TH SarabunPSK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3.57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7.13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th-TH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ลดลงเหลือ </a:t>
                      </a:r>
                      <a:r>
                        <a:rPr lang="en-US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1/2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1.93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1.78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3.57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ลดลงเหลือ </a:t>
                      </a: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1/4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0.98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0.89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Arno Pro Smbd Caption" pitchFamily="18" charset="0"/>
                          <a:ea typeface="TH SarabunPSK"/>
                          <a:cs typeface="Angsana New"/>
                        </a:rPr>
                        <a:t>1.81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381000" y="5105400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h-TH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no Pro Smbd Caption" pitchFamily="18" charset="0"/>
                <a:ea typeface="TH SarabunPSK" pitchFamily="34" charset="-34"/>
                <a:cs typeface="Angsana New" pitchFamily="18" charset="-34"/>
              </a:rPr>
              <a:t>หมายเหตุ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no Pro Smbd Caption" pitchFamily="18" charset="0"/>
                <a:ea typeface="TH SarabunPSK" pitchFamily="34" charset="-34"/>
                <a:cs typeface="Angsana New" pitchFamily="18" charset="-34"/>
              </a:rPr>
              <a:t>: </a:t>
            </a:r>
            <a:r>
              <a:rPr kumimoji="0" lang="th-TH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no Pro Smbd Caption" pitchFamily="18" charset="0"/>
                <a:ea typeface="TH SarabunPSK" pitchFamily="34" charset="-34"/>
                <a:cs typeface="Angsana New" pitchFamily="18" charset="-34"/>
              </a:rPr>
              <a:t>การวิเคราะห์โดยทฤษฎี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no Pro Smbd Caption" pitchFamily="18" charset="0"/>
                <a:ea typeface="TH SarabunPSK" pitchFamily="34" charset="-34"/>
                <a:cs typeface="Angsana New" pitchFamily="18" charset="-34"/>
              </a:rPr>
              <a:t>limit equilibrium </a:t>
            </a:r>
            <a:r>
              <a:rPr kumimoji="0" lang="th-TH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no Pro Smbd Caption" pitchFamily="18" charset="0"/>
                <a:ea typeface="TH SarabunPSK" pitchFamily="34" charset="-34"/>
                <a:cs typeface="Angsana New" pitchFamily="18" charset="-34"/>
              </a:rPr>
              <a:t>ใช้การวิเคราะห์โดยวิธีของ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no Pro Smbd Caption" pitchFamily="18" charset="0"/>
                <a:ea typeface="TH SarabunPSK" pitchFamily="34" charset="-34"/>
                <a:cs typeface="Angsana New" pitchFamily="18" charset="-34"/>
              </a:rPr>
              <a:t>Janbu’s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no Pro Smbd Captio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สรุป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Arno Pro Smbd Caption" pitchFamily="18" charset="0"/>
              </a:rPr>
              <a:t> </a:t>
            </a:r>
          </a:p>
          <a:p>
            <a:pPr marL="514350" lvl="0" indent="-514350">
              <a:buAutoNum type="arabicPeriod"/>
            </a:pPr>
            <a:r>
              <a:rPr lang="th-TH" dirty="0" smtClean="0">
                <a:latin typeface="Arno Pro Smbd Caption" pitchFamily="18" charset="0"/>
              </a:rPr>
              <a:t>การศึกษาโดยอาศัยการพิจารณาหลักการพิจารณาความเค้นที่เกิดขึ้นและความสามารถในการต้านทานแรงเฉือนที่เกิดขึ้นสามารถอธิบายเสถียรภาพในสภาพจริงได้ใกล้เคียงกว่าหลักการวิเคราะห์แบบ </a:t>
            </a:r>
            <a:r>
              <a:rPr lang="en-US" dirty="0" smtClean="0">
                <a:latin typeface="Arno Pro Smbd Caption" pitchFamily="18" charset="0"/>
              </a:rPr>
              <a:t>Limit equilibrium</a:t>
            </a:r>
          </a:p>
          <a:p>
            <a:pPr marL="514350" lvl="0" indent="-514350">
              <a:buNone/>
            </a:pPr>
            <a:endParaRPr lang="th-TH" dirty="0" smtClean="0">
              <a:latin typeface="Arno Pro Smbd Caption" pitchFamily="18" charset="0"/>
            </a:endParaRPr>
          </a:p>
          <a:p>
            <a:pPr lvl="0">
              <a:buNone/>
            </a:pPr>
            <a:r>
              <a:rPr lang="en-US" dirty="0" smtClean="0">
                <a:latin typeface="Arno Pro Smbd Caption" pitchFamily="18" charset="0"/>
              </a:rPr>
              <a:t>2.  </a:t>
            </a:r>
            <a:r>
              <a:rPr lang="th-TH" dirty="0" smtClean="0">
                <a:latin typeface="Arno Pro Smbd Caption" pitchFamily="18" charset="0"/>
              </a:rPr>
              <a:t>ระดับน้ำในแม่น้ำน่านมีอิทธิพลต่อเสถียรภาพของริมตลิ่ง โดยพิจารณาตาม</a:t>
            </a:r>
            <a:r>
              <a:rPr lang="th-TH" dirty="0" smtClean="0">
                <a:latin typeface="Arno Pro Smbd Caption" pitchFamily="18" charset="0"/>
              </a:rPr>
              <a:t>หลักการ</a:t>
            </a:r>
            <a:r>
              <a:rPr lang="th-TH" dirty="0" smtClean="0">
                <a:latin typeface="Arno Pro Smbd Caption" pitchFamily="18" charset="0"/>
              </a:rPr>
              <a:t>ไฟ</a:t>
            </a:r>
            <a:r>
              <a:rPr lang="th-TH" dirty="0" err="1" smtClean="0">
                <a:latin typeface="Arno Pro Smbd Caption" pitchFamily="18" charset="0"/>
              </a:rPr>
              <a:t>ไนต์อิ</a:t>
            </a:r>
            <a:r>
              <a:rPr lang="th-TH" dirty="0" smtClean="0">
                <a:latin typeface="Arno Pro Smbd Caption" pitchFamily="18" charset="0"/>
              </a:rPr>
              <a:t>ลิ</a:t>
            </a:r>
            <a:r>
              <a:rPr lang="th-TH" dirty="0" err="1" smtClean="0">
                <a:latin typeface="Arno Pro Smbd Caption" pitchFamily="18" charset="0"/>
              </a:rPr>
              <a:t>เม็นต์</a:t>
            </a:r>
            <a:r>
              <a:rPr lang="th-TH" dirty="0" smtClean="0">
                <a:latin typeface="Arno Pro Smbd Caption" pitchFamily="18" charset="0"/>
              </a:rPr>
              <a:t>ในการวิเคราะห์การไหลของน้ำ</a:t>
            </a:r>
            <a:endParaRPr lang="en-US" dirty="0" smtClean="0">
              <a:latin typeface="Arno Pro Smbd Caption" pitchFamily="18" charset="0"/>
            </a:endParaRPr>
          </a:p>
          <a:p>
            <a:pPr>
              <a:buNone/>
            </a:pPr>
            <a:endParaRPr lang="en-US" dirty="0" smtClean="0">
              <a:latin typeface="Arno Pro Smbd Caption" pitchFamily="18" charset="0"/>
            </a:endParaRPr>
          </a:p>
          <a:p>
            <a:pPr lvl="0">
              <a:buNone/>
            </a:pPr>
            <a:r>
              <a:rPr lang="en-US" dirty="0" smtClean="0">
                <a:latin typeface="Arno Pro Smbd Caption" pitchFamily="18" charset="0"/>
              </a:rPr>
              <a:t>3. </a:t>
            </a:r>
            <a:r>
              <a:rPr lang="th-TH" dirty="0" smtClean="0">
                <a:latin typeface="Arno Pro Smbd Caption" pitchFamily="18" charset="0"/>
              </a:rPr>
              <a:t>การเกิดมหาอุทกภัยในปี 2554 ส่งผลกระทบต่อเสถียรภาพของโครงสร้าง เนื่องมาจากระดับน้ำในแม่น้ำน่านมีระดับน้ำสูงและกระทำต่อโครงสร้างเป็นระยะเวลายาวนาน ส่งผลให้ค่าความปลอดภัยของความมั่นคงของริมตลิ่งลดลงอย่างมาก</a:t>
            </a:r>
            <a:endParaRPr lang="en-US" dirty="0" smtClean="0">
              <a:latin typeface="Arno Pro Smbd Captio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ข้อเสนอแนะ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no Pro Smbd Caption" pitchFamily="18" charset="0"/>
              </a:rPr>
              <a:t> 1. </a:t>
            </a:r>
            <a:r>
              <a:rPr lang="th-TH" dirty="0" smtClean="0">
                <a:latin typeface="Arno Pro Smbd Caption" pitchFamily="18" charset="0"/>
              </a:rPr>
              <a:t>การวิเคราะห์เสถียรภาพในโครงสร้างกันตลิ่งแม่น้ำน่านในเขตเทศบาลจังหวัดพิษณุโลก ควรลดขนาดพารามิเตอร์ของความสามารถในการรับแรงเฉือน </a:t>
            </a:r>
            <a:r>
              <a:rPr lang="en-US" dirty="0" smtClean="0">
                <a:latin typeface="Arno Pro Smbd Caption" pitchFamily="18" charset="0"/>
              </a:rPr>
              <a:t>(cohesion) </a:t>
            </a:r>
            <a:r>
              <a:rPr lang="th-TH" dirty="0" smtClean="0">
                <a:latin typeface="Arno Pro Smbd Caption" pitchFamily="18" charset="0"/>
              </a:rPr>
              <a:t>ลงไป </a:t>
            </a:r>
            <a:r>
              <a:rPr lang="en-US" dirty="0" smtClean="0">
                <a:latin typeface="Arno Pro Smbd Caption" pitchFamily="18" charset="0"/>
              </a:rPr>
              <a:t>75 %</a:t>
            </a:r>
          </a:p>
          <a:p>
            <a:pPr>
              <a:buNone/>
            </a:pPr>
            <a:endParaRPr lang="en-US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ข้อเสนอแนะ</a:t>
            </a:r>
            <a:endParaRPr lang="en-US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no Pro Smbd Caption" pitchFamily="18" charset="0"/>
              </a:rPr>
              <a:t>    2. </a:t>
            </a:r>
            <a:r>
              <a:rPr lang="th-TH" dirty="0" smtClean="0">
                <a:latin typeface="Arno Pro Smbd Caption" pitchFamily="18" charset="0"/>
              </a:rPr>
              <a:t>การวิเคราะห์เสถียรภาพโดยใช้ </a:t>
            </a:r>
            <a:r>
              <a:rPr lang="en-US" dirty="0" smtClean="0">
                <a:latin typeface="Arno Pro Smbd Caption" pitchFamily="18" charset="0"/>
              </a:rPr>
              <a:t>“stress based” </a:t>
            </a:r>
            <a:r>
              <a:rPr lang="th-TH" dirty="0" smtClean="0">
                <a:latin typeface="Arno Pro Smbd Caption" pitchFamily="18" charset="0"/>
              </a:rPr>
              <a:t>จำลองสภาวะต่างๆ ที่เกิดขึ้นจริงในโครงสร้างกันตลิ่งได้ใกล้เคียงกว่าวิธีวิเคราะห์แบบ </a:t>
            </a:r>
            <a:r>
              <a:rPr lang="en-US" dirty="0" smtClean="0">
                <a:latin typeface="Arno Pro Smbd Caption" pitchFamily="18" charset="0"/>
              </a:rPr>
              <a:t>limit equilibrium </a:t>
            </a:r>
            <a:r>
              <a:rPr lang="th-TH" dirty="0" smtClean="0">
                <a:latin typeface="Arno Pro Smbd Caption" pitchFamily="18" charset="0"/>
              </a:rPr>
              <a:t>แต่ ดรรชนีความปลอดภัยที่ได้จากวิธีแบบ </a:t>
            </a:r>
            <a:r>
              <a:rPr lang="en-US" dirty="0" smtClean="0">
                <a:latin typeface="Arno Pro Smbd Caption" pitchFamily="18" charset="0"/>
              </a:rPr>
              <a:t>limit equilibrium</a:t>
            </a:r>
            <a:r>
              <a:rPr lang="th-TH" dirty="0" smtClean="0">
                <a:latin typeface="Arno Pro Smbd Caption" pitchFamily="18" charset="0"/>
              </a:rPr>
              <a:t> แบบไม่คำนึงถึงระดับน้ำให้ขนาดที่ใกล้เคียงกับวิธี </a:t>
            </a:r>
            <a:r>
              <a:rPr lang="en-US" dirty="0" smtClean="0">
                <a:latin typeface="Arno Pro Smbd Caption" pitchFamily="18" charset="0"/>
              </a:rPr>
              <a:t>“Stress based” </a:t>
            </a:r>
            <a:endParaRPr lang="en-US" dirty="0">
              <a:latin typeface="Arno Pro Smbd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1197</Words>
  <Application>Microsoft Office PowerPoint</Application>
  <PresentationFormat>นำเสนอทางหน้าจอ (4:3)</PresentationFormat>
  <Paragraphs>210</Paragraphs>
  <Slides>44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44</vt:i4>
      </vt:variant>
    </vt:vector>
  </HeadingPairs>
  <TitlesOfParts>
    <vt:vector size="45" baseType="lpstr">
      <vt:lpstr>ชุดรูปแบบของ Office</vt:lpstr>
      <vt:lpstr>การศึกษาสภาวะความเค้นเริ่มต้นในการวิเคราะห์เสถียรภาพ ผนังป้องกันตลิ่งริมแม่น้ำน่านในจังหวัดพิษณุโลก</vt:lpstr>
      <vt:lpstr>ที่มาของการศึกษา</vt:lpstr>
      <vt:lpstr>จุดประสงค์ของการศึกษา</vt:lpstr>
      <vt:lpstr>Flow chart </vt:lpstr>
      <vt:lpstr>ขอบเขตของการศึกษา</vt:lpstr>
      <vt:lpstr>ลักษณะโดยทั่วไปของโครงสร้าง</vt:lpstr>
      <vt:lpstr>ลักษณะโดยทั่วไปของโครงสร้างกันดิน</vt:lpstr>
      <vt:lpstr>ลักษณะของชั้นดิน</vt:lpstr>
      <vt:lpstr>ภาพนิ่ง 9</vt:lpstr>
      <vt:lpstr>ภาพนิ่ง 10</vt:lpstr>
      <vt:lpstr>โครงสร้างกันดิน</vt:lpstr>
      <vt:lpstr>ลักษณะทางกายภาพของโครงสร้างกันตลิ่ง</vt:lpstr>
      <vt:lpstr>แผนผังการตอกเสาเข็ม</vt:lpstr>
      <vt:lpstr>ภาพนิ่ง 14</vt:lpstr>
      <vt:lpstr>ภาพนิ่ง 15</vt:lpstr>
      <vt:lpstr>สถานการณ์ระดับน้ำ</vt:lpstr>
      <vt:lpstr>สถานการณ์ระดับน้ำ ช่วงการเกิดมหาอุทกภัย</vt:lpstr>
      <vt:lpstr>ภาพนิ่ง 18</vt:lpstr>
      <vt:lpstr>ระดับน้ำ</vt:lpstr>
      <vt:lpstr>ตารางที่ 3 ค่าทางสถิติของระดับน้ำในช่วงปี 2550-2554</vt:lpstr>
      <vt:lpstr>ระดับของชั้นดินเดิมก่อนการก่อสร้าง</vt:lpstr>
      <vt:lpstr>สมมุติฐานของทฤษฎีที่ใช้การวิเคราะห์เสถียรภาพ</vt:lpstr>
      <vt:lpstr>ภาพนิ่ง 23</vt:lpstr>
      <vt:lpstr>ภาพนิ่ง 24</vt:lpstr>
      <vt:lpstr>ตารางที่ 2 รายละเอียดพารามิเตอร์ที่ใช้ในแบบจำลอง </vt:lpstr>
      <vt:lpstr>หลักการวิเคราะห์ induced stress </vt:lpstr>
      <vt:lpstr>Shear strength ในแต่ละหลักการวิเคราะห์เสถียรภาพ</vt:lpstr>
      <vt:lpstr>Induced shear stress</vt:lpstr>
      <vt:lpstr>ลักษณะการกำหนดระนาบการพิบัติ</vt:lpstr>
      <vt:lpstr>Before flood (“Stress based”)</vt:lpstr>
      <vt:lpstr>During flood Bishop</vt:lpstr>
      <vt:lpstr>During flood Ordinary</vt:lpstr>
      <vt:lpstr>During flood Janbu</vt:lpstr>
      <vt:lpstr>During flood “Stress based”</vt:lpstr>
      <vt:lpstr>During flood (No Nan water level)</vt:lpstr>
      <vt:lpstr>การเปรียบเทียบดรรชนีความปลอดภัยโดยหลักการต่างๆ in case “Before flood”</vt:lpstr>
      <vt:lpstr>การเปรียบเทียบดรรชนีความปลอดภัยโดยหลักการต่างๆ in case “During flood”</vt:lpstr>
      <vt:lpstr>การเปรียบเทียบดรรชนีความปลอดภัยโดยหลักการต่างๆ in case “Before flood”</vt:lpstr>
      <vt:lpstr>สรุปค่าดรรชนีความปลอดภัย</vt:lpstr>
      <vt:lpstr>สรุปลักษณะของระนาบการพิบัติ</vt:lpstr>
      <vt:lpstr>ตารางที่ 6 ค่าความปลอดภัยในการวิเคราะห์ในช่วงเกิดมหาอุทกภัย </vt:lpstr>
      <vt:lpstr>สรุป</vt:lpstr>
      <vt:lpstr>ข้อเสนอแนะ</vt:lpstr>
      <vt:lpstr>ข้อเสนอแนะ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การศึกษาสภาวะความเค้นเริ่มต้นในการวิเคราะห์เสถียรภาพ ผนังป้องกันตลิ่งริมแม่น้ำน่านในจังหวัดพิษณุโลก</dc:title>
  <dc:creator>win7</dc:creator>
  <cp:lastModifiedBy>win7</cp:lastModifiedBy>
  <cp:revision>33</cp:revision>
  <dcterms:created xsi:type="dcterms:W3CDTF">2014-05-12T07:30:38Z</dcterms:created>
  <dcterms:modified xsi:type="dcterms:W3CDTF">2014-05-14T18:18:45Z</dcterms:modified>
</cp:coreProperties>
</file>