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431" r:id="rId2"/>
    <p:sldId id="610" r:id="rId3"/>
    <p:sldId id="315" r:id="rId4"/>
    <p:sldId id="268" r:id="rId5"/>
    <p:sldId id="267" r:id="rId6"/>
    <p:sldId id="274" r:id="rId7"/>
    <p:sldId id="266" r:id="rId8"/>
    <p:sldId id="640" r:id="rId9"/>
    <p:sldId id="641" r:id="rId10"/>
    <p:sldId id="627" r:id="rId11"/>
    <p:sldId id="629" r:id="rId12"/>
    <p:sldId id="628" r:id="rId13"/>
    <p:sldId id="667" r:id="rId14"/>
    <p:sldId id="415" r:id="rId15"/>
    <p:sldId id="654" r:id="rId16"/>
    <p:sldId id="418" r:id="rId17"/>
    <p:sldId id="668" r:id="rId18"/>
    <p:sldId id="669" r:id="rId19"/>
    <p:sldId id="670" r:id="rId20"/>
    <p:sldId id="671" r:id="rId21"/>
    <p:sldId id="672" r:id="rId22"/>
    <p:sldId id="673" r:id="rId23"/>
    <p:sldId id="674" r:id="rId24"/>
    <p:sldId id="675" r:id="rId25"/>
    <p:sldId id="676" r:id="rId26"/>
    <p:sldId id="677" r:id="rId27"/>
    <p:sldId id="678" r:id="rId28"/>
    <p:sldId id="679" r:id="rId29"/>
    <p:sldId id="680" r:id="rId30"/>
    <p:sldId id="681" r:id="rId31"/>
    <p:sldId id="682" r:id="rId32"/>
    <p:sldId id="683" r:id="rId33"/>
    <p:sldId id="684" r:id="rId34"/>
    <p:sldId id="685" r:id="rId35"/>
    <p:sldId id="686" r:id="rId36"/>
    <p:sldId id="687" r:id="rId37"/>
    <p:sldId id="688" r:id="rId38"/>
    <p:sldId id="689" r:id="rId39"/>
    <p:sldId id="690" r:id="rId40"/>
    <p:sldId id="691" r:id="rId41"/>
    <p:sldId id="692" r:id="rId42"/>
    <p:sldId id="693" r:id="rId43"/>
    <p:sldId id="694" r:id="rId44"/>
    <p:sldId id="695" r:id="rId45"/>
    <p:sldId id="696" r:id="rId46"/>
    <p:sldId id="697" r:id="rId47"/>
    <p:sldId id="698" r:id="rId48"/>
    <p:sldId id="699" r:id="rId49"/>
    <p:sldId id="700" r:id="rId50"/>
    <p:sldId id="701" r:id="rId51"/>
    <p:sldId id="702" r:id="rId52"/>
    <p:sldId id="703" r:id="rId53"/>
    <p:sldId id="704" r:id="rId54"/>
    <p:sldId id="705" r:id="rId55"/>
    <p:sldId id="706" r:id="rId56"/>
    <p:sldId id="707" r:id="rId57"/>
  </p:sldIdLst>
  <p:sldSz cx="9144000" cy="6858000" type="screen4x3"/>
  <p:notesSz cx="7010400" cy="9296400"/>
  <p:custDataLst>
    <p:tags r:id="rId60"/>
  </p:custDataLst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ไม่มีลักษณะ, 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4FFF90-567D-4168-8A82-EDD3D2F9656F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th-TH"/>
        </a:p>
      </dgm:t>
    </dgm:pt>
    <dgm:pt modelId="{A407875D-265A-4281-A799-0D74487E4D20}">
      <dgm:prSet/>
      <dgm:spPr/>
      <dgm:t>
        <a:bodyPr/>
        <a:lstStyle/>
        <a:p>
          <a:r>
            <a:rPr lang="th-TH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ส่งเสริมการศึกษา การวิจัย และการประกอบวิชาชีพวิศวกรรม</a:t>
          </a:r>
          <a:endParaRPr lang="th-TH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C1D4659-0157-4495-8003-D4BD7B3B54C9}" type="parTrans" cxnId="{0F31042B-9596-4034-8E2F-18E9416100B2}">
      <dgm:prSet/>
      <dgm:spPr/>
      <dgm:t>
        <a:bodyPr/>
        <a:lstStyle/>
        <a:p>
          <a:endParaRPr lang="th-TH"/>
        </a:p>
      </dgm:t>
    </dgm:pt>
    <dgm:pt modelId="{F14F9A0D-3FDC-4FE5-BBB1-3DEA728E5944}" type="sibTrans" cxnId="{0F31042B-9596-4034-8E2F-18E9416100B2}">
      <dgm:prSet/>
      <dgm:spPr/>
      <dgm:t>
        <a:bodyPr/>
        <a:lstStyle/>
        <a:p>
          <a:endParaRPr lang="th-TH"/>
        </a:p>
      </dgm:t>
    </dgm:pt>
    <dgm:pt modelId="{9924E227-7492-4D3E-BE1E-83073944BAF9}">
      <dgm:prSet/>
      <dgm:spPr/>
      <dgm:t>
        <a:bodyPr/>
        <a:lstStyle/>
        <a:p>
          <a:r>
            <a:rPr lang="th-TH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ส่งเสริมความสามัคคีและไกล่เกลี่ยข้อพิพาทของสมาชิก</a:t>
          </a:r>
          <a:endParaRPr lang="th-TH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B3B4425-B182-47CC-A0B5-3FF74B72C2D5}" type="parTrans" cxnId="{005B0662-B843-4CCC-B90E-E598BE83A358}">
      <dgm:prSet/>
      <dgm:spPr/>
      <dgm:t>
        <a:bodyPr/>
        <a:lstStyle/>
        <a:p>
          <a:endParaRPr lang="th-TH"/>
        </a:p>
      </dgm:t>
    </dgm:pt>
    <dgm:pt modelId="{2A5E784F-31E3-4219-B28D-0A32E4A9C632}" type="sibTrans" cxnId="{005B0662-B843-4CCC-B90E-E598BE83A358}">
      <dgm:prSet/>
      <dgm:spPr/>
      <dgm:t>
        <a:bodyPr/>
        <a:lstStyle/>
        <a:p>
          <a:endParaRPr lang="th-TH"/>
        </a:p>
      </dgm:t>
    </dgm:pt>
    <dgm:pt modelId="{12301A3F-CCB9-4A76-A6B2-8E0AED09B3DC}">
      <dgm:prSet/>
      <dgm:spPr/>
      <dgm:t>
        <a:bodyPr/>
        <a:lstStyle/>
        <a:p>
          <a:r>
            <a:rPr lang="th-TH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ส่งเสริมสวัสดิการและผดุงเกียรติของสมาชิก</a:t>
          </a:r>
          <a:endParaRPr lang="th-TH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59B9EEB-E01E-43AB-9500-2177618116C8}" type="parTrans" cxnId="{8DEAD9E7-4541-4433-BEC5-791A29F8CC40}">
      <dgm:prSet/>
      <dgm:spPr/>
      <dgm:t>
        <a:bodyPr/>
        <a:lstStyle/>
        <a:p>
          <a:endParaRPr lang="th-TH"/>
        </a:p>
      </dgm:t>
    </dgm:pt>
    <dgm:pt modelId="{DE1109FA-939C-4E7E-A24C-A9D4770DFD95}" type="sibTrans" cxnId="{8DEAD9E7-4541-4433-BEC5-791A29F8CC40}">
      <dgm:prSet/>
      <dgm:spPr/>
      <dgm:t>
        <a:bodyPr/>
        <a:lstStyle/>
        <a:p>
          <a:endParaRPr lang="th-TH"/>
        </a:p>
      </dgm:t>
    </dgm:pt>
    <dgm:pt modelId="{5B97A5FE-C268-4545-9533-895E5DD59A39}">
      <dgm:prSet/>
      <dgm:spPr/>
      <dgm:t>
        <a:bodyPr/>
        <a:lstStyle/>
        <a:p>
          <a:r>
            <a:rPr lang="th-TH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ควบคุมการประกอบวิชาชีพและจรรยาบรรณ</a:t>
          </a:r>
          <a:endParaRPr lang="th-TH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8903BA8-5BF7-4996-837B-7DD5AE7FC0DA}" type="parTrans" cxnId="{7F7AD1C2-132B-4A29-B982-F7E95FC45797}">
      <dgm:prSet/>
      <dgm:spPr/>
      <dgm:t>
        <a:bodyPr/>
        <a:lstStyle/>
        <a:p>
          <a:endParaRPr lang="th-TH"/>
        </a:p>
      </dgm:t>
    </dgm:pt>
    <dgm:pt modelId="{7AEC5FD0-B036-4F37-9BCA-48861FCD44C3}" type="sibTrans" cxnId="{7F7AD1C2-132B-4A29-B982-F7E95FC45797}">
      <dgm:prSet/>
      <dgm:spPr/>
      <dgm:t>
        <a:bodyPr/>
        <a:lstStyle/>
        <a:p>
          <a:endParaRPr lang="th-TH"/>
        </a:p>
      </dgm:t>
    </dgm:pt>
    <dgm:pt modelId="{2ED5ABFC-9799-40BF-925A-DF0939881B46}">
      <dgm:prSet/>
      <dgm:spPr/>
      <dgm:t>
        <a:bodyPr/>
        <a:lstStyle/>
        <a:p>
          <a:r>
            <a:rPr lang="th-TH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ให้บริการแก่ประชาชน ในเรื่องที่เกี่ยวกับวิศวกรรม</a:t>
          </a:r>
          <a:endParaRPr lang="th-TH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77D69B9-C631-4134-A669-212AB4B72FED}" type="parTrans" cxnId="{2AA70EFF-040D-4CDF-88E1-4ECAC9E7B92D}">
      <dgm:prSet/>
      <dgm:spPr/>
      <dgm:t>
        <a:bodyPr/>
        <a:lstStyle/>
        <a:p>
          <a:endParaRPr lang="th-TH"/>
        </a:p>
      </dgm:t>
    </dgm:pt>
    <dgm:pt modelId="{CD1C1232-CDF5-4AC7-9CF0-484EAC4A6ED1}" type="sibTrans" cxnId="{2AA70EFF-040D-4CDF-88E1-4ECAC9E7B92D}">
      <dgm:prSet/>
      <dgm:spPr/>
      <dgm:t>
        <a:bodyPr/>
        <a:lstStyle/>
        <a:p>
          <a:endParaRPr lang="th-TH"/>
        </a:p>
      </dgm:t>
    </dgm:pt>
    <dgm:pt modelId="{92DC0747-1F74-43B0-82E8-9A1933F37B59}">
      <dgm:prSet/>
      <dgm:spPr/>
      <dgm:t>
        <a:bodyPr/>
        <a:lstStyle/>
        <a:p>
          <a:r>
            <a:rPr lang="th-TH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ให้คำปรึกษาต่อรัฐบาลเกี่ยวกับด้านวิศวกรรม</a:t>
          </a:r>
          <a:endParaRPr lang="th-TH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0866ECD-68A8-413E-B1CB-46B32E037975}" type="parTrans" cxnId="{813ECABA-F1A5-465A-89AF-D100EC6CCE0D}">
      <dgm:prSet/>
      <dgm:spPr/>
      <dgm:t>
        <a:bodyPr/>
        <a:lstStyle/>
        <a:p>
          <a:endParaRPr lang="th-TH"/>
        </a:p>
      </dgm:t>
    </dgm:pt>
    <dgm:pt modelId="{2B612A24-EE87-46A8-B2A6-B7E5038F4309}" type="sibTrans" cxnId="{813ECABA-F1A5-465A-89AF-D100EC6CCE0D}">
      <dgm:prSet/>
      <dgm:spPr/>
      <dgm:t>
        <a:bodyPr/>
        <a:lstStyle/>
        <a:p>
          <a:endParaRPr lang="th-TH"/>
        </a:p>
      </dgm:t>
    </dgm:pt>
    <dgm:pt modelId="{CA13FA1A-1E1C-46EB-8C33-5621D464F36D}">
      <dgm:prSet/>
      <dgm:spPr/>
      <dgm:t>
        <a:bodyPr/>
        <a:lstStyle/>
        <a:p>
          <a:r>
            <a:rPr lang="th-TH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เป็นตัวแทนของผู้ประกอบวิชาชีพวิศวกรรมของประเทศไทย</a:t>
          </a:r>
          <a:endParaRPr lang="th-TH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78C8543-0307-49F4-A648-6D16E21588F3}" type="parTrans" cxnId="{53BDA406-4C9A-4989-96E0-B65FA652F2EB}">
      <dgm:prSet/>
      <dgm:spPr/>
      <dgm:t>
        <a:bodyPr/>
        <a:lstStyle/>
        <a:p>
          <a:endParaRPr lang="th-TH"/>
        </a:p>
      </dgm:t>
    </dgm:pt>
    <dgm:pt modelId="{8993372D-63AC-4A6F-AF22-4658B44EA55A}" type="sibTrans" cxnId="{53BDA406-4C9A-4989-96E0-B65FA652F2EB}">
      <dgm:prSet/>
      <dgm:spPr/>
      <dgm:t>
        <a:bodyPr/>
        <a:lstStyle/>
        <a:p>
          <a:endParaRPr lang="th-TH"/>
        </a:p>
      </dgm:t>
    </dgm:pt>
    <dgm:pt modelId="{08C7A274-45D7-4200-9B06-F2940B25D5DB}">
      <dgm:prSet/>
      <dgm:spPr/>
      <dgm:t>
        <a:bodyPr/>
        <a:lstStyle/>
        <a:p>
          <a:r>
            <a:rPr lang="th-TH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ดำเนินการ</a:t>
          </a:r>
          <a:r>
            <a:rPr lang="th-TH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อื่นๆ</a:t>
          </a:r>
          <a:r>
            <a:rPr lang="th-TH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ตามที่กำหนดในกฎกระทรวง</a:t>
          </a:r>
          <a:endParaRPr lang="th-TH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5E2D0A2-C156-4558-9FB4-E7BDCEA7CDE9}" type="parTrans" cxnId="{A7C0555B-5E2D-4734-9CFF-C7C3CC45C6FB}">
      <dgm:prSet/>
      <dgm:spPr/>
      <dgm:t>
        <a:bodyPr/>
        <a:lstStyle/>
        <a:p>
          <a:endParaRPr lang="th-TH"/>
        </a:p>
      </dgm:t>
    </dgm:pt>
    <dgm:pt modelId="{CFA951DC-6B8F-4ECE-81FF-A98778A8278D}" type="sibTrans" cxnId="{A7C0555B-5E2D-4734-9CFF-C7C3CC45C6FB}">
      <dgm:prSet/>
      <dgm:spPr/>
      <dgm:t>
        <a:bodyPr/>
        <a:lstStyle/>
        <a:p>
          <a:endParaRPr lang="th-TH"/>
        </a:p>
      </dgm:t>
    </dgm:pt>
    <dgm:pt modelId="{442E9FE3-6D7C-45F6-B59A-1F6C09D9C466}" type="pres">
      <dgm:prSet presAssocID="{704FFF90-567D-4168-8A82-EDD3D2F9656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244598-5133-4036-AC3A-707C7A1CE34E}" type="pres">
      <dgm:prSet presAssocID="{A407875D-265A-4281-A799-0D74487E4D20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419086-2794-4125-850C-C1D936A5E7FE}" type="pres">
      <dgm:prSet presAssocID="{F14F9A0D-3FDC-4FE5-BBB1-3DEA728E5944}" presName="spacer" presStyleCnt="0"/>
      <dgm:spPr/>
    </dgm:pt>
    <dgm:pt modelId="{03604CEA-DBA3-47E3-A4AC-9BC2E445E861}" type="pres">
      <dgm:prSet presAssocID="{9924E227-7492-4D3E-BE1E-83073944BAF9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6FDE65-4D89-4320-A4CD-FA9ADF0BAB14}" type="pres">
      <dgm:prSet presAssocID="{2A5E784F-31E3-4219-B28D-0A32E4A9C632}" presName="spacer" presStyleCnt="0"/>
      <dgm:spPr/>
    </dgm:pt>
    <dgm:pt modelId="{BC3CFFA3-971F-4D3C-87D8-D410CE3E5EEA}" type="pres">
      <dgm:prSet presAssocID="{12301A3F-CCB9-4A76-A6B2-8E0AED09B3DC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7E710-3E25-430A-8E4E-568C3417546A}" type="pres">
      <dgm:prSet presAssocID="{DE1109FA-939C-4E7E-A24C-A9D4770DFD95}" presName="spacer" presStyleCnt="0"/>
      <dgm:spPr/>
    </dgm:pt>
    <dgm:pt modelId="{14E6C1A7-F348-42BF-B4E2-44FAC47B26A9}" type="pres">
      <dgm:prSet presAssocID="{5B97A5FE-C268-4545-9533-895E5DD59A39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90B7DE-3424-4CB7-B620-D162E3A89840}" type="pres">
      <dgm:prSet presAssocID="{7AEC5FD0-B036-4F37-9BCA-48861FCD44C3}" presName="spacer" presStyleCnt="0"/>
      <dgm:spPr/>
    </dgm:pt>
    <dgm:pt modelId="{8176313E-95E7-4E44-992B-6FEE4F507FC6}" type="pres">
      <dgm:prSet presAssocID="{2ED5ABFC-9799-40BF-925A-DF0939881B46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1C6FD4-EBFB-4FB9-89FA-E287C3A3EB69}" type="pres">
      <dgm:prSet presAssocID="{CD1C1232-CDF5-4AC7-9CF0-484EAC4A6ED1}" presName="spacer" presStyleCnt="0"/>
      <dgm:spPr/>
    </dgm:pt>
    <dgm:pt modelId="{E06B7D68-EC09-4DA2-A34D-99E6553D2957}" type="pres">
      <dgm:prSet presAssocID="{92DC0747-1F74-43B0-82E8-9A1933F37B59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90870-793E-4EFF-88CF-5A7C80A59D19}" type="pres">
      <dgm:prSet presAssocID="{2B612A24-EE87-46A8-B2A6-B7E5038F4309}" presName="spacer" presStyleCnt="0"/>
      <dgm:spPr/>
    </dgm:pt>
    <dgm:pt modelId="{AEE41E14-3924-4810-A845-41F6A4024B44}" type="pres">
      <dgm:prSet presAssocID="{CA13FA1A-1E1C-46EB-8C33-5621D464F36D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211803-B85C-45E7-8903-5075F30B9C7E}" type="pres">
      <dgm:prSet presAssocID="{8993372D-63AC-4A6F-AF22-4658B44EA55A}" presName="spacer" presStyleCnt="0"/>
      <dgm:spPr/>
    </dgm:pt>
    <dgm:pt modelId="{CC83A9DC-65D7-4F01-B2FE-9CDFD4069235}" type="pres">
      <dgm:prSet presAssocID="{08C7A274-45D7-4200-9B06-F2940B25D5DB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A70EFF-040D-4CDF-88E1-4ECAC9E7B92D}" srcId="{704FFF90-567D-4168-8A82-EDD3D2F9656F}" destId="{2ED5ABFC-9799-40BF-925A-DF0939881B46}" srcOrd="4" destOrd="0" parTransId="{477D69B9-C631-4134-A669-212AB4B72FED}" sibTransId="{CD1C1232-CDF5-4AC7-9CF0-484EAC4A6ED1}"/>
    <dgm:cxn modelId="{C7FBF6B5-B4C2-4233-97E8-D218FA9A19BE}" type="presOf" srcId="{5B97A5FE-C268-4545-9533-895E5DD59A39}" destId="{14E6C1A7-F348-42BF-B4E2-44FAC47B26A9}" srcOrd="0" destOrd="0" presId="urn:microsoft.com/office/officeart/2005/8/layout/vList2"/>
    <dgm:cxn modelId="{E5DC466C-44C9-4E6E-BFEC-9534D0C7AE84}" type="presOf" srcId="{2ED5ABFC-9799-40BF-925A-DF0939881B46}" destId="{8176313E-95E7-4E44-992B-6FEE4F507FC6}" srcOrd="0" destOrd="0" presId="urn:microsoft.com/office/officeart/2005/8/layout/vList2"/>
    <dgm:cxn modelId="{01C8A715-E390-408C-BDA6-02C6A2D1EB9E}" type="presOf" srcId="{08C7A274-45D7-4200-9B06-F2940B25D5DB}" destId="{CC83A9DC-65D7-4F01-B2FE-9CDFD4069235}" srcOrd="0" destOrd="0" presId="urn:microsoft.com/office/officeart/2005/8/layout/vList2"/>
    <dgm:cxn modelId="{99BB3CDD-871C-4779-8CB2-D2F0898E8294}" type="presOf" srcId="{CA13FA1A-1E1C-46EB-8C33-5621D464F36D}" destId="{AEE41E14-3924-4810-A845-41F6A4024B44}" srcOrd="0" destOrd="0" presId="urn:microsoft.com/office/officeart/2005/8/layout/vList2"/>
    <dgm:cxn modelId="{2A23ED7B-55F5-4493-A093-88B3CF300490}" type="presOf" srcId="{92DC0747-1F74-43B0-82E8-9A1933F37B59}" destId="{E06B7D68-EC09-4DA2-A34D-99E6553D2957}" srcOrd="0" destOrd="0" presId="urn:microsoft.com/office/officeart/2005/8/layout/vList2"/>
    <dgm:cxn modelId="{23562010-C78E-4E01-A3BB-3FB115E89C33}" type="presOf" srcId="{A407875D-265A-4281-A799-0D74487E4D20}" destId="{ED244598-5133-4036-AC3A-707C7A1CE34E}" srcOrd="0" destOrd="0" presId="urn:microsoft.com/office/officeart/2005/8/layout/vList2"/>
    <dgm:cxn modelId="{0A578715-414F-436B-BDCE-4C8393D4A3A7}" type="presOf" srcId="{9924E227-7492-4D3E-BE1E-83073944BAF9}" destId="{03604CEA-DBA3-47E3-A4AC-9BC2E445E861}" srcOrd="0" destOrd="0" presId="urn:microsoft.com/office/officeart/2005/8/layout/vList2"/>
    <dgm:cxn modelId="{005B0662-B843-4CCC-B90E-E598BE83A358}" srcId="{704FFF90-567D-4168-8A82-EDD3D2F9656F}" destId="{9924E227-7492-4D3E-BE1E-83073944BAF9}" srcOrd="1" destOrd="0" parTransId="{0B3B4425-B182-47CC-A0B5-3FF74B72C2D5}" sibTransId="{2A5E784F-31E3-4219-B28D-0A32E4A9C632}"/>
    <dgm:cxn modelId="{7F7AD1C2-132B-4A29-B982-F7E95FC45797}" srcId="{704FFF90-567D-4168-8A82-EDD3D2F9656F}" destId="{5B97A5FE-C268-4545-9533-895E5DD59A39}" srcOrd="3" destOrd="0" parTransId="{18903BA8-5BF7-4996-837B-7DD5AE7FC0DA}" sibTransId="{7AEC5FD0-B036-4F37-9BCA-48861FCD44C3}"/>
    <dgm:cxn modelId="{0F31042B-9596-4034-8E2F-18E9416100B2}" srcId="{704FFF90-567D-4168-8A82-EDD3D2F9656F}" destId="{A407875D-265A-4281-A799-0D74487E4D20}" srcOrd="0" destOrd="0" parTransId="{DC1D4659-0157-4495-8003-D4BD7B3B54C9}" sibTransId="{F14F9A0D-3FDC-4FE5-BBB1-3DEA728E5944}"/>
    <dgm:cxn modelId="{53BDA406-4C9A-4989-96E0-B65FA652F2EB}" srcId="{704FFF90-567D-4168-8A82-EDD3D2F9656F}" destId="{CA13FA1A-1E1C-46EB-8C33-5621D464F36D}" srcOrd="6" destOrd="0" parTransId="{A78C8543-0307-49F4-A648-6D16E21588F3}" sibTransId="{8993372D-63AC-4A6F-AF22-4658B44EA55A}"/>
    <dgm:cxn modelId="{431B1317-8434-4CFD-AC01-D71AA496AFB9}" type="presOf" srcId="{704FFF90-567D-4168-8A82-EDD3D2F9656F}" destId="{442E9FE3-6D7C-45F6-B59A-1F6C09D9C466}" srcOrd="0" destOrd="0" presId="urn:microsoft.com/office/officeart/2005/8/layout/vList2"/>
    <dgm:cxn modelId="{813ECABA-F1A5-465A-89AF-D100EC6CCE0D}" srcId="{704FFF90-567D-4168-8A82-EDD3D2F9656F}" destId="{92DC0747-1F74-43B0-82E8-9A1933F37B59}" srcOrd="5" destOrd="0" parTransId="{80866ECD-68A8-413E-B1CB-46B32E037975}" sibTransId="{2B612A24-EE87-46A8-B2A6-B7E5038F4309}"/>
    <dgm:cxn modelId="{8DEAD9E7-4541-4433-BEC5-791A29F8CC40}" srcId="{704FFF90-567D-4168-8A82-EDD3D2F9656F}" destId="{12301A3F-CCB9-4A76-A6B2-8E0AED09B3DC}" srcOrd="2" destOrd="0" parTransId="{D59B9EEB-E01E-43AB-9500-2177618116C8}" sibTransId="{DE1109FA-939C-4E7E-A24C-A9D4770DFD95}"/>
    <dgm:cxn modelId="{50250A77-A3EA-4190-8F78-4D1FE9812BD7}" type="presOf" srcId="{12301A3F-CCB9-4A76-A6B2-8E0AED09B3DC}" destId="{BC3CFFA3-971F-4D3C-87D8-D410CE3E5EEA}" srcOrd="0" destOrd="0" presId="urn:microsoft.com/office/officeart/2005/8/layout/vList2"/>
    <dgm:cxn modelId="{A7C0555B-5E2D-4734-9CFF-C7C3CC45C6FB}" srcId="{704FFF90-567D-4168-8A82-EDD3D2F9656F}" destId="{08C7A274-45D7-4200-9B06-F2940B25D5DB}" srcOrd="7" destOrd="0" parTransId="{A5E2D0A2-C156-4558-9FB4-E7BDCEA7CDE9}" sibTransId="{CFA951DC-6B8F-4ECE-81FF-A98778A8278D}"/>
    <dgm:cxn modelId="{C98E1C0B-09FD-4F20-BFB2-046629C77D77}" type="presParOf" srcId="{442E9FE3-6D7C-45F6-B59A-1F6C09D9C466}" destId="{ED244598-5133-4036-AC3A-707C7A1CE34E}" srcOrd="0" destOrd="0" presId="urn:microsoft.com/office/officeart/2005/8/layout/vList2"/>
    <dgm:cxn modelId="{90EDBBA3-4EDF-4188-83A5-31520CD14AB6}" type="presParOf" srcId="{442E9FE3-6D7C-45F6-B59A-1F6C09D9C466}" destId="{96419086-2794-4125-850C-C1D936A5E7FE}" srcOrd="1" destOrd="0" presId="urn:microsoft.com/office/officeart/2005/8/layout/vList2"/>
    <dgm:cxn modelId="{92FE2430-9BBC-472D-A0B4-59BE9F6825EC}" type="presParOf" srcId="{442E9FE3-6D7C-45F6-B59A-1F6C09D9C466}" destId="{03604CEA-DBA3-47E3-A4AC-9BC2E445E861}" srcOrd="2" destOrd="0" presId="urn:microsoft.com/office/officeart/2005/8/layout/vList2"/>
    <dgm:cxn modelId="{CF672771-8299-430C-8C43-92862097E111}" type="presParOf" srcId="{442E9FE3-6D7C-45F6-B59A-1F6C09D9C466}" destId="{DB6FDE65-4D89-4320-A4CD-FA9ADF0BAB14}" srcOrd="3" destOrd="0" presId="urn:microsoft.com/office/officeart/2005/8/layout/vList2"/>
    <dgm:cxn modelId="{CF912D8D-CEB5-4209-9D10-6CCF1ECE4973}" type="presParOf" srcId="{442E9FE3-6D7C-45F6-B59A-1F6C09D9C466}" destId="{BC3CFFA3-971F-4D3C-87D8-D410CE3E5EEA}" srcOrd="4" destOrd="0" presId="urn:microsoft.com/office/officeart/2005/8/layout/vList2"/>
    <dgm:cxn modelId="{7749B3F9-EEFF-49DD-B121-EF0F37637406}" type="presParOf" srcId="{442E9FE3-6D7C-45F6-B59A-1F6C09D9C466}" destId="{7137E710-3E25-430A-8E4E-568C3417546A}" srcOrd="5" destOrd="0" presId="urn:microsoft.com/office/officeart/2005/8/layout/vList2"/>
    <dgm:cxn modelId="{051E745E-79F9-42B6-8CE4-08DC9E2AB6DC}" type="presParOf" srcId="{442E9FE3-6D7C-45F6-B59A-1F6C09D9C466}" destId="{14E6C1A7-F348-42BF-B4E2-44FAC47B26A9}" srcOrd="6" destOrd="0" presId="urn:microsoft.com/office/officeart/2005/8/layout/vList2"/>
    <dgm:cxn modelId="{85B18F51-2610-4317-BF07-67E5575B5E78}" type="presParOf" srcId="{442E9FE3-6D7C-45F6-B59A-1F6C09D9C466}" destId="{6990B7DE-3424-4CB7-B620-D162E3A89840}" srcOrd="7" destOrd="0" presId="urn:microsoft.com/office/officeart/2005/8/layout/vList2"/>
    <dgm:cxn modelId="{478162F8-674A-4A0A-BBC1-6E811482BCD2}" type="presParOf" srcId="{442E9FE3-6D7C-45F6-B59A-1F6C09D9C466}" destId="{8176313E-95E7-4E44-992B-6FEE4F507FC6}" srcOrd="8" destOrd="0" presId="urn:microsoft.com/office/officeart/2005/8/layout/vList2"/>
    <dgm:cxn modelId="{4AFB772B-2BE8-4F22-9781-D878E4492027}" type="presParOf" srcId="{442E9FE3-6D7C-45F6-B59A-1F6C09D9C466}" destId="{731C6FD4-EBFB-4FB9-89FA-E287C3A3EB69}" srcOrd="9" destOrd="0" presId="urn:microsoft.com/office/officeart/2005/8/layout/vList2"/>
    <dgm:cxn modelId="{3B08C9D6-E3CE-4FF8-AEAA-DB4339073EFF}" type="presParOf" srcId="{442E9FE3-6D7C-45F6-B59A-1F6C09D9C466}" destId="{E06B7D68-EC09-4DA2-A34D-99E6553D2957}" srcOrd="10" destOrd="0" presId="urn:microsoft.com/office/officeart/2005/8/layout/vList2"/>
    <dgm:cxn modelId="{548DCC06-125A-4829-B5C4-7E1C1DDE9921}" type="presParOf" srcId="{442E9FE3-6D7C-45F6-B59A-1F6C09D9C466}" destId="{F7890870-793E-4EFF-88CF-5A7C80A59D19}" srcOrd="11" destOrd="0" presId="urn:microsoft.com/office/officeart/2005/8/layout/vList2"/>
    <dgm:cxn modelId="{653B6503-F98B-485F-BC4A-FE1B21867790}" type="presParOf" srcId="{442E9FE3-6D7C-45F6-B59A-1F6C09D9C466}" destId="{AEE41E14-3924-4810-A845-41F6A4024B44}" srcOrd="12" destOrd="0" presId="urn:microsoft.com/office/officeart/2005/8/layout/vList2"/>
    <dgm:cxn modelId="{EDBB75D3-322C-4360-9181-71B599FF4F34}" type="presParOf" srcId="{442E9FE3-6D7C-45F6-B59A-1F6C09D9C466}" destId="{51211803-B85C-45E7-8903-5075F30B9C7E}" srcOrd="13" destOrd="0" presId="urn:microsoft.com/office/officeart/2005/8/layout/vList2"/>
    <dgm:cxn modelId="{E4B5FD26-0B2B-4E30-953F-ECFD33BFA4E0}" type="presParOf" srcId="{442E9FE3-6D7C-45F6-B59A-1F6C09D9C466}" destId="{CC83A9DC-65D7-4F01-B2FE-9CDFD4069235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E0CB69-71EC-470E-AA4C-38769C3FAF7B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53C56AB7-CE79-42DB-B6A8-916D4E152B21}">
      <dgm:prSet custT="1"/>
      <dgm:spPr/>
      <dgm:t>
        <a:bodyPr/>
        <a:lstStyle/>
        <a:p>
          <a:pPr rtl="0"/>
          <a:r>
            <a:rPr lang="th-TH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ผู้มีใบอนุญาตฯ </a:t>
          </a:r>
          <a:r>
            <a:rPr lang="th-TH" sz="28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ต้องเป็นวิศวกรที่ดี มีจรรยาบรรณและซื่อสัตย์ต่อวิชาชีพ</a:t>
          </a:r>
          <a:endParaRPr lang="en-US" sz="2800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EA40EEE-561C-4FE0-8E4D-8294EF0A1B49}" type="parTrans" cxnId="{229707BF-E353-46B7-A509-3EF5BECB5638}">
      <dgm:prSet/>
      <dgm:spPr/>
      <dgm:t>
        <a:bodyPr/>
        <a:lstStyle/>
        <a:p>
          <a:endParaRPr lang="en-US" sz="2800">
            <a:solidFill>
              <a:srgbClr val="FF0000"/>
            </a:solidFill>
            <a:latin typeface="BrowalliaUPC" panose="020B0604020202020204" pitchFamily="34" charset="-34"/>
            <a:cs typeface="BrowalliaUPC" panose="020B0604020202020204" pitchFamily="34" charset="-34"/>
          </a:endParaRPr>
        </a:p>
      </dgm:t>
    </dgm:pt>
    <dgm:pt modelId="{A3B81433-8190-4C1B-9989-FA2B82330853}" type="sibTrans" cxnId="{229707BF-E353-46B7-A509-3EF5BECB5638}">
      <dgm:prSet/>
      <dgm:spPr/>
      <dgm:t>
        <a:bodyPr/>
        <a:lstStyle/>
        <a:p>
          <a:endParaRPr lang="en-US" sz="2800">
            <a:solidFill>
              <a:srgbClr val="FF0000"/>
            </a:solidFill>
            <a:latin typeface="BrowalliaUPC" panose="020B0604020202020204" pitchFamily="34" charset="-34"/>
            <a:cs typeface="BrowalliaUPC" panose="020B0604020202020204" pitchFamily="34" charset="-34"/>
          </a:endParaRPr>
        </a:p>
      </dgm:t>
    </dgm:pt>
    <dgm:pt modelId="{8B4E496E-B7FC-40CC-8048-47E433EDBE65}">
      <dgm:prSet custT="1"/>
      <dgm:spPr/>
      <dgm:t>
        <a:bodyPr/>
        <a:lstStyle/>
        <a:p>
          <a:pPr rtl="0"/>
          <a:r>
            <a:rPr lang="th-TH" sz="28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ความปลอดภัย จรรยาบรรณแห่งวิชาชีพวิศวกรรมเป็นสิ่งสำคัญที่สุดของวิศวกร </a:t>
          </a:r>
          <a:r>
            <a:rPr lang="th-TH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เพราะขอบเขตและอำนาจหน้าที่มีผลกระทบต่อประเทศชาติมากมาย </a:t>
          </a:r>
          <a:endParaRPr lang="en-US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ED3DF56-C9D6-42CB-B337-8F421F9DD813}" type="parTrans" cxnId="{88788ECE-0571-4878-8342-1F37B80ED66C}">
      <dgm:prSet/>
      <dgm:spPr/>
      <dgm:t>
        <a:bodyPr/>
        <a:lstStyle/>
        <a:p>
          <a:endParaRPr lang="th-TH"/>
        </a:p>
      </dgm:t>
    </dgm:pt>
    <dgm:pt modelId="{09FDB853-5234-4025-8DD6-6AB104E5DABA}" type="sibTrans" cxnId="{88788ECE-0571-4878-8342-1F37B80ED66C}">
      <dgm:prSet/>
      <dgm:spPr/>
      <dgm:t>
        <a:bodyPr/>
        <a:lstStyle/>
        <a:p>
          <a:endParaRPr lang="th-TH"/>
        </a:p>
      </dgm:t>
    </dgm:pt>
    <dgm:pt modelId="{C8604917-BCF6-4297-8FFF-D75101EC7366}" type="pres">
      <dgm:prSet presAssocID="{A5E0CB69-71EC-470E-AA4C-38769C3FAF7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2BF3DF-5431-4FE2-98E2-892291EFA068}" type="pres">
      <dgm:prSet presAssocID="{53C56AB7-CE79-42DB-B6A8-916D4E152B2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74A98B-7B53-4638-B736-531AF2443E3E}" type="pres">
      <dgm:prSet presAssocID="{A3B81433-8190-4C1B-9989-FA2B82330853}" presName="spacer" presStyleCnt="0"/>
      <dgm:spPr/>
    </dgm:pt>
    <dgm:pt modelId="{41AD7FBC-ACC4-4601-B853-DBD79897231F}" type="pres">
      <dgm:prSet presAssocID="{8B4E496E-B7FC-40CC-8048-47E433EDBE6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152492-876E-49AE-86BF-67BC27A7122C}" type="presOf" srcId="{A5E0CB69-71EC-470E-AA4C-38769C3FAF7B}" destId="{C8604917-BCF6-4297-8FFF-D75101EC7366}" srcOrd="0" destOrd="0" presId="urn:microsoft.com/office/officeart/2005/8/layout/vList2"/>
    <dgm:cxn modelId="{229707BF-E353-46B7-A509-3EF5BECB5638}" srcId="{A5E0CB69-71EC-470E-AA4C-38769C3FAF7B}" destId="{53C56AB7-CE79-42DB-B6A8-916D4E152B21}" srcOrd="0" destOrd="0" parTransId="{EEA40EEE-561C-4FE0-8E4D-8294EF0A1B49}" sibTransId="{A3B81433-8190-4C1B-9989-FA2B82330853}"/>
    <dgm:cxn modelId="{88788ECE-0571-4878-8342-1F37B80ED66C}" srcId="{A5E0CB69-71EC-470E-AA4C-38769C3FAF7B}" destId="{8B4E496E-B7FC-40CC-8048-47E433EDBE65}" srcOrd="1" destOrd="0" parTransId="{6ED3DF56-C9D6-42CB-B337-8F421F9DD813}" sibTransId="{09FDB853-5234-4025-8DD6-6AB104E5DABA}"/>
    <dgm:cxn modelId="{F67C59F5-0356-4307-8A12-25F80625EA2E}" type="presOf" srcId="{53C56AB7-CE79-42DB-B6A8-916D4E152B21}" destId="{762BF3DF-5431-4FE2-98E2-892291EFA068}" srcOrd="0" destOrd="0" presId="urn:microsoft.com/office/officeart/2005/8/layout/vList2"/>
    <dgm:cxn modelId="{DE9AE2D9-C755-4A0A-988A-B9A5E1BF7618}" type="presOf" srcId="{8B4E496E-B7FC-40CC-8048-47E433EDBE65}" destId="{41AD7FBC-ACC4-4601-B853-DBD79897231F}" srcOrd="0" destOrd="0" presId="urn:microsoft.com/office/officeart/2005/8/layout/vList2"/>
    <dgm:cxn modelId="{9970BB0D-6647-4AD7-B18E-7FD3CF90E792}" type="presParOf" srcId="{C8604917-BCF6-4297-8FFF-D75101EC7366}" destId="{762BF3DF-5431-4FE2-98E2-892291EFA068}" srcOrd="0" destOrd="0" presId="urn:microsoft.com/office/officeart/2005/8/layout/vList2"/>
    <dgm:cxn modelId="{6BF6BA85-9096-4EC2-9B23-733A34A94486}" type="presParOf" srcId="{C8604917-BCF6-4297-8FFF-D75101EC7366}" destId="{5474A98B-7B53-4638-B736-531AF2443E3E}" srcOrd="1" destOrd="0" presId="urn:microsoft.com/office/officeart/2005/8/layout/vList2"/>
    <dgm:cxn modelId="{C41994DD-8108-4C32-BC47-11721309BF36}" type="presParOf" srcId="{C8604917-BCF6-4297-8FFF-D75101EC7366}" destId="{41AD7FBC-ACC4-4601-B853-DBD79897231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244598-5133-4036-AC3A-707C7A1CE34E}">
      <dsp:nvSpPr>
        <dsp:cNvPr id="0" name=""/>
        <dsp:cNvSpPr/>
      </dsp:nvSpPr>
      <dsp:spPr>
        <a:xfrm>
          <a:off x="0" y="91903"/>
          <a:ext cx="8215371" cy="4317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ส่งเสริมการศึกษา การวิจัย และการประกอบวิชาชีพวิศวกรรม</a:t>
          </a:r>
          <a:endParaRPr lang="th-TH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1075" y="112978"/>
        <a:ext cx="8173221" cy="389580"/>
      </dsp:txXfrm>
    </dsp:sp>
    <dsp:sp modelId="{03604CEA-DBA3-47E3-A4AC-9BC2E445E861}">
      <dsp:nvSpPr>
        <dsp:cNvPr id="0" name=""/>
        <dsp:cNvSpPr/>
      </dsp:nvSpPr>
      <dsp:spPr>
        <a:xfrm>
          <a:off x="0" y="575474"/>
          <a:ext cx="8215371" cy="4317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ส่งเสริมความสามัคคีและไกล่เกลี่ยข้อพิพาทของสมาชิก</a:t>
          </a:r>
          <a:endParaRPr lang="th-TH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1075" y="596549"/>
        <a:ext cx="8173221" cy="389580"/>
      </dsp:txXfrm>
    </dsp:sp>
    <dsp:sp modelId="{BC3CFFA3-971F-4D3C-87D8-D410CE3E5EEA}">
      <dsp:nvSpPr>
        <dsp:cNvPr id="0" name=""/>
        <dsp:cNvSpPr/>
      </dsp:nvSpPr>
      <dsp:spPr>
        <a:xfrm>
          <a:off x="0" y="1059044"/>
          <a:ext cx="8215371" cy="4317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ส่งเสริมสวัสดิการและผดุงเกียรติของสมาชิก</a:t>
          </a:r>
          <a:endParaRPr lang="th-TH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1075" y="1080119"/>
        <a:ext cx="8173221" cy="389580"/>
      </dsp:txXfrm>
    </dsp:sp>
    <dsp:sp modelId="{14E6C1A7-F348-42BF-B4E2-44FAC47B26A9}">
      <dsp:nvSpPr>
        <dsp:cNvPr id="0" name=""/>
        <dsp:cNvSpPr/>
      </dsp:nvSpPr>
      <dsp:spPr>
        <a:xfrm>
          <a:off x="0" y="1542614"/>
          <a:ext cx="8215371" cy="4317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ควบคุมการประกอบวิชาชีพและจรรยาบรรณ</a:t>
          </a:r>
          <a:endParaRPr lang="th-TH" sz="1800" kern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1075" y="1563689"/>
        <a:ext cx="8173221" cy="389580"/>
      </dsp:txXfrm>
    </dsp:sp>
    <dsp:sp modelId="{8176313E-95E7-4E44-992B-6FEE4F507FC6}">
      <dsp:nvSpPr>
        <dsp:cNvPr id="0" name=""/>
        <dsp:cNvSpPr/>
      </dsp:nvSpPr>
      <dsp:spPr>
        <a:xfrm>
          <a:off x="0" y="2026184"/>
          <a:ext cx="8215371" cy="4317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ให้บริการแก่ประชาชน ในเรื่องที่เกี่ยวกับวิศวกรรม</a:t>
          </a:r>
          <a:endParaRPr lang="th-TH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1075" y="2047259"/>
        <a:ext cx="8173221" cy="389580"/>
      </dsp:txXfrm>
    </dsp:sp>
    <dsp:sp modelId="{E06B7D68-EC09-4DA2-A34D-99E6553D2957}">
      <dsp:nvSpPr>
        <dsp:cNvPr id="0" name=""/>
        <dsp:cNvSpPr/>
      </dsp:nvSpPr>
      <dsp:spPr>
        <a:xfrm>
          <a:off x="0" y="2509753"/>
          <a:ext cx="8215371" cy="4317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ให้คำปรึกษาต่อรัฐบาลเกี่ยวกับด้านวิศวกรรม</a:t>
          </a:r>
          <a:endParaRPr lang="th-TH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1075" y="2530828"/>
        <a:ext cx="8173221" cy="389580"/>
      </dsp:txXfrm>
    </dsp:sp>
    <dsp:sp modelId="{AEE41E14-3924-4810-A845-41F6A4024B44}">
      <dsp:nvSpPr>
        <dsp:cNvPr id="0" name=""/>
        <dsp:cNvSpPr/>
      </dsp:nvSpPr>
      <dsp:spPr>
        <a:xfrm>
          <a:off x="0" y="2993324"/>
          <a:ext cx="8215371" cy="4317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เป็นตัวแทนของผู้ประกอบวิชาชีพวิศวกรรมของประเทศไทย</a:t>
          </a:r>
          <a:endParaRPr lang="th-TH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1075" y="3014399"/>
        <a:ext cx="8173221" cy="389580"/>
      </dsp:txXfrm>
    </dsp:sp>
    <dsp:sp modelId="{CC83A9DC-65D7-4F01-B2FE-9CDFD4069235}">
      <dsp:nvSpPr>
        <dsp:cNvPr id="0" name=""/>
        <dsp:cNvSpPr/>
      </dsp:nvSpPr>
      <dsp:spPr>
        <a:xfrm>
          <a:off x="0" y="3476894"/>
          <a:ext cx="8215371" cy="4317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ดำเนินการ</a:t>
          </a:r>
          <a:r>
            <a:rPr lang="th-TH" sz="18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อื่นๆ</a:t>
          </a:r>
          <a:r>
            <a:rPr lang="th-TH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ตามที่กำหนดในกฎกระทรวง</a:t>
          </a:r>
          <a:endParaRPr lang="th-TH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1075" y="3497969"/>
        <a:ext cx="8173221" cy="3895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2BF3DF-5431-4FE2-98E2-892291EFA068}">
      <dsp:nvSpPr>
        <dsp:cNvPr id="0" name=""/>
        <dsp:cNvSpPr/>
      </dsp:nvSpPr>
      <dsp:spPr>
        <a:xfrm>
          <a:off x="0" y="274"/>
          <a:ext cx="8568952" cy="14242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ผู้มีใบอนุญาตฯ </a:t>
          </a:r>
          <a:r>
            <a:rPr lang="th-TH" sz="2800" b="1" kern="12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ต้องเป็นวิศวกรที่ดี มีจรรยาบรรณและซื่อสัตย์ต่อวิชาชีพ</a:t>
          </a:r>
          <a:endParaRPr lang="en-US" sz="2800" kern="1200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9526" y="69800"/>
        <a:ext cx="8429900" cy="1285203"/>
      </dsp:txXfrm>
    </dsp:sp>
    <dsp:sp modelId="{41AD7FBC-ACC4-4601-B853-DBD79897231F}">
      <dsp:nvSpPr>
        <dsp:cNvPr id="0" name=""/>
        <dsp:cNvSpPr/>
      </dsp:nvSpPr>
      <dsp:spPr>
        <a:xfrm>
          <a:off x="0" y="1437791"/>
          <a:ext cx="8568952" cy="14242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ความปลอดภัย จรรยาบรรณแห่งวิชาชีพวิศวกรรมเป็นสิ่งสำคัญที่สุดของวิศวกร </a:t>
          </a:r>
          <a:r>
            <a:rPr lang="th-TH" sz="2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เพราะขอบเขตและอำนาจหน้าที่มีผลกระทบต่อประเทศชาติมากมาย </a:t>
          </a:r>
          <a:endParaRPr lang="en-US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9526" y="1507317"/>
        <a:ext cx="8429900" cy="12852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8604" cy="463779"/>
          </a:xfrm>
          <a:prstGeom prst="rect">
            <a:avLst/>
          </a:prstGeom>
        </p:spPr>
        <p:txBody>
          <a:bodyPr vert="horz" lIns="85998" tIns="42998" rIns="85998" bIns="4299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164" y="3"/>
            <a:ext cx="3038604" cy="463779"/>
          </a:xfrm>
          <a:prstGeom prst="rect">
            <a:avLst/>
          </a:prstGeom>
        </p:spPr>
        <p:txBody>
          <a:bodyPr vert="horz" lIns="85998" tIns="42998" rIns="85998" bIns="4299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  <a:cs typeface="+mn-cs"/>
              </a:defRPr>
            </a:lvl1pPr>
          </a:lstStyle>
          <a:p>
            <a:pPr>
              <a:defRPr/>
            </a:pPr>
            <a:fld id="{F9F35581-C8DD-4D60-A4A5-ABBD0265CDAE}" type="datetimeFigureOut">
              <a:rPr lang="th-TH"/>
              <a:pPr>
                <a:defRPr/>
              </a:pPr>
              <a:t>03/09/62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31138"/>
            <a:ext cx="3038604" cy="463779"/>
          </a:xfrm>
          <a:prstGeom prst="rect">
            <a:avLst/>
          </a:prstGeom>
        </p:spPr>
        <p:txBody>
          <a:bodyPr vert="horz" lIns="85998" tIns="42998" rIns="85998" bIns="4299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164" y="8831138"/>
            <a:ext cx="3038604" cy="463779"/>
          </a:xfrm>
          <a:prstGeom prst="rect">
            <a:avLst/>
          </a:prstGeom>
        </p:spPr>
        <p:txBody>
          <a:bodyPr vert="horz" lIns="85998" tIns="42998" rIns="85998" bIns="4299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  <a:cs typeface="+mn-cs"/>
              </a:defRPr>
            </a:lvl1pPr>
          </a:lstStyle>
          <a:p>
            <a:pPr>
              <a:defRPr/>
            </a:pPr>
            <a:fld id="{610F55CC-47E2-420F-8908-05A67223E86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6031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8604" cy="463779"/>
          </a:xfrm>
          <a:prstGeom prst="rect">
            <a:avLst/>
          </a:prstGeom>
        </p:spPr>
        <p:txBody>
          <a:bodyPr vert="horz" lIns="85998" tIns="42998" rIns="85998" bIns="42998" rtlCol="0"/>
          <a:lstStyle>
            <a:lvl1pPr algn="l">
              <a:defRPr sz="11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164" y="3"/>
            <a:ext cx="3038604" cy="463779"/>
          </a:xfrm>
          <a:prstGeom prst="rect">
            <a:avLst/>
          </a:prstGeom>
        </p:spPr>
        <p:txBody>
          <a:bodyPr vert="horz" lIns="85998" tIns="42998" rIns="85998" bIns="42998" rtlCol="0"/>
          <a:lstStyle>
            <a:lvl1pPr algn="r">
              <a:defRPr sz="1100"/>
            </a:lvl1pPr>
          </a:lstStyle>
          <a:p>
            <a:pPr>
              <a:defRPr/>
            </a:pPr>
            <a:fld id="{307CB22D-97ED-4305-AA8A-5CC7AE43EA0B}" type="datetimeFigureOut">
              <a:rPr lang="th-TH"/>
              <a:pPr>
                <a:defRPr/>
              </a:pPr>
              <a:t>03/09/62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700088"/>
            <a:ext cx="4645025" cy="3482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5998" tIns="42998" rIns="85998" bIns="42998" rtlCol="0" anchor="ctr"/>
          <a:lstStyle/>
          <a:p>
            <a:pPr lvl="0"/>
            <a:endParaRPr lang="th-TH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716" y="4414827"/>
            <a:ext cx="5608975" cy="4182934"/>
          </a:xfrm>
          <a:prstGeom prst="rect">
            <a:avLst/>
          </a:prstGeom>
        </p:spPr>
        <p:txBody>
          <a:bodyPr vert="horz" lIns="85998" tIns="42998" rIns="85998" bIns="42998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th-TH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31138"/>
            <a:ext cx="3038604" cy="463779"/>
          </a:xfrm>
          <a:prstGeom prst="rect">
            <a:avLst/>
          </a:prstGeom>
        </p:spPr>
        <p:txBody>
          <a:bodyPr vert="horz" lIns="85998" tIns="42998" rIns="85998" bIns="42998" rtlCol="0" anchor="b"/>
          <a:lstStyle>
            <a:lvl1pPr algn="l">
              <a:defRPr sz="11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164" y="8831138"/>
            <a:ext cx="3038604" cy="463779"/>
          </a:xfrm>
          <a:prstGeom prst="rect">
            <a:avLst/>
          </a:prstGeom>
        </p:spPr>
        <p:txBody>
          <a:bodyPr vert="horz" lIns="85998" tIns="42998" rIns="85998" bIns="42998" rtlCol="0" anchor="b"/>
          <a:lstStyle>
            <a:lvl1pPr algn="r">
              <a:defRPr sz="1100"/>
            </a:lvl1pPr>
          </a:lstStyle>
          <a:p>
            <a:pPr>
              <a:defRPr/>
            </a:pPr>
            <a:fld id="{4928E724-9949-409B-98CC-40B22341849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494347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28E724-9949-409B-98CC-40B223418496}" type="slidenum">
              <a:rPr lang="th-TH" smtClean="0"/>
              <a:pPr>
                <a:defRPr/>
              </a:pPr>
              <a:t>1</a:t>
            </a:fld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/>
              <a:t>ธธ</a:t>
            </a:r>
            <a:r>
              <a:rPr lang="en-US" dirty="0"/>
              <a:t>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28E724-9949-409B-98CC-40B223418496}" type="slidenum">
              <a:rPr lang="th-TH" smtClean="0"/>
              <a:pPr>
                <a:defRPr/>
              </a:pPr>
              <a:t>2</a:t>
            </a:fld>
            <a:endParaRPr 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ตัวยึดรูปบนภาพนิ่ง 1">
            <a:extLst>
              <a:ext uri="{FF2B5EF4-FFF2-40B4-BE49-F238E27FC236}">
                <a16:creationId xmlns:a16="http://schemas.microsoft.com/office/drawing/2014/main" id="{2CA48E41-FD6A-4DB1-AA9D-E3685C1C626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ตัวยึดบันทึกย่อ 2">
            <a:extLst>
              <a:ext uri="{FF2B5EF4-FFF2-40B4-BE49-F238E27FC236}">
                <a16:creationId xmlns:a16="http://schemas.microsoft.com/office/drawing/2014/main" id="{DCEF5388-0943-4DDC-9794-4AC4E4DDD78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116740" name="ตัวยึดหมายเลขภาพนิ่ง 3">
            <a:extLst>
              <a:ext uri="{FF2B5EF4-FFF2-40B4-BE49-F238E27FC236}">
                <a16:creationId xmlns:a16="http://schemas.microsoft.com/office/drawing/2014/main" id="{A5CC2410-C69C-4ADF-9540-81B80822AC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93" indent="-268805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220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308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396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484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572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660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748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F987DBA-26B0-4C61-85B8-6B079A48DC18}" type="slidenum">
              <a:rPr lang="th-TH" altLang="th-TH" sz="1100">
                <a:solidFill>
                  <a:srgbClr val="000000"/>
                </a:solidFill>
              </a:rPr>
              <a:pPr eaLnBrk="1" hangingPunct="1"/>
              <a:t>23</a:t>
            </a:fld>
            <a:endParaRPr lang="th-TH" altLang="th-TH" sz="1100">
              <a:solidFill>
                <a:srgbClr val="000000"/>
              </a:solidFill>
            </a:endParaRPr>
          </a:p>
        </p:txBody>
      </p:sp>
      <p:sp>
        <p:nvSpPr>
          <p:cNvPr id="116741" name="ตัวยึดวันที่ 4">
            <a:extLst>
              <a:ext uri="{FF2B5EF4-FFF2-40B4-BE49-F238E27FC236}">
                <a16:creationId xmlns:a16="http://schemas.microsoft.com/office/drawing/2014/main" id="{AA159A4D-2ECD-42FA-9410-495A73DC3189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93" indent="-268805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220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308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396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484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572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660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748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th-TH" sz="11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885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ตัวยึดรูปบนภาพนิ่ง 1">
            <a:extLst>
              <a:ext uri="{FF2B5EF4-FFF2-40B4-BE49-F238E27FC236}">
                <a16:creationId xmlns:a16="http://schemas.microsoft.com/office/drawing/2014/main" id="{0A348344-6A3F-447B-B06F-1F1F6F6B0B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ตัวยึดบันทึกย่อ 2">
            <a:extLst>
              <a:ext uri="{FF2B5EF4-FFF2-40B4-BE49-F238E27FC236}">
                <a16:creationId xmlns:a16="http://schemas.microsoft.com/office/drawing/2014/main" id="{58C631E8-694C-44E2-B38F-A48BAF9BAF7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117764" name="ตัวยึดหมายเลขภาพนิ่ง 3">
            <a:extLst>
              <a:ext uri="{FF2B5EF4-FFF2-40B4-BE49-F238E27FC236}">
                <a16:creationId xmlns:a16="http://schemas.microsoft.com/office/drawing/2014/main" id="{B745D8E9-FD51-4735-8558-0E8237567B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93" indent="-268805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220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308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396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484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572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660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748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47AE035-33AF-4197-AFEE-FF4267AE21A7}" type="slidenum">
              <a:rPr lang="th-TH" altLang="th-TH" sz="1100">
                <a:solidFill>
                  <a:srgbClr val="000000"/>
                </a:solidFill>
              </a:rPr>
              <a:pPr eaLnBrk="1" hangingPunct="1"/>
              <a:t>25</a:t>
            </a:fld>
            <a:endParaRPr lang="th-TH" altLang="th-TH" sz="1100">
              <a:solidFill>
                <a:srgbClr val="000000"/>
              </a:solidFill>
            </a:endParaRPr>
          </a:p>
        </p:txBody>
      </p:sp>
      <p:sp>
        <p:nvSpPr>
          <p:cNvPr id="117765" name="ตัวยึดวันที่ 4">
            <a:extLst>
              <a:ext uri="{FF2B5EF4-FFF2-40B4-BE49-F238E27FC236}">
                <a16:creationId xmlns:a16="http://schemas.microsoft.com/office/drawing/2014/main" id="{DCA2C030-3C78-411A-A0CE-2E129CF6B3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93" indent="-268805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220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308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396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484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572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660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748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th-TH" sz="11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713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ตัวยึดรูปบนภาพนิ่ง 1">
            <a:extLst>
              <a:ext uri="{FF2B5EF4-FFF2-40B4-BE49-F238E27FC236}">
                <a16:creationId xmlns:a16="http://schemas.microsoft.com/office/drawing/2014/main" id="{4272882C-2A32-4260-9E8B-16B32ECBD6A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ตัวยึดบันทึกย่อ 2">
            <a:extLst>
              <a:ext uri="{FF2B5EF4-FFF2-40B4-BE49-F238E27FC236}">
                <a16:creationId xmlns:a16="http://schemas.microsoft.com/office/drawing/2014/main" id="{7B9AEDAE-4DD1-4495-B379-50170137FA7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 altLang="th-TH"/>
          </a:p>
        </p:txBody>
      </p:sp>
      <p:sp>
        <p:nvSpPr>
          <p:cNvPr id="123908" name="ตัวยึดหมายเลขภาพนิ่ง 3">
            <a:extLst>
              <a:ext uri="{FF2B5EF4-FFF2-40B4-BE49-F238E27FC236}">
                <a16:creationId xmlns:a16="http://schemas.microsoft.com/office/drawing/2014/main" id="{D2C645B5-4013-4C96-807B-256A6EEA9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93" indent="-268805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220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308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396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484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572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660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748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BA82828-945A-446E-9012-308BB9C58021}" type="slidenum">
              <a:rPr lang="th-TH" altLang="th-TH" sz="1100"/>
              <a:pPr eaLnBrk="1" hangingPunct="1"/>
              <a:t>26</a:t>
            </a:fld>
            <a:endParaRPr lang="th-TH" altLang="th-TH" sz="1100"/>
          </a:p>
        </p:txBody>
      </p:sp>
    </p:spTree>
    <p:extLst>
      <p:ext uri="{BB962C8B-B14F-4D97-AF65-F5344CB8AC3E}">
        <p14:creationId xmlns:p14="http://schemas.microsoft.com/office/powerpoint/2010/main" val="3124748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ตัวยึดรูปบนภาพนิ่ง 1">
            <a:extLst>
              <a:ext uri="{FF2B5EF4-FFF2-40B4-BE49-F238E27FC236}">
                <a16:creationId xmlns:a16="http://schemas.microsoft.com/office/drawing/2014/main" id="{66AB8E58-CE09-46DC-9A94-723F6C10DF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ตัวยึดบันทึกย่อ 2">
            <a:extLst>
              <a:ext uri="{FF2B5EF4-FFF2-40B4-BE49-F238E27FC236}">
                <a16:creationId xmlns:a16="http://schemas.microsoft.com/office/drawing/2014/main" id="{112411F2-8987-4644-AC2A-A8A646594C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118788" name="ตัวยึดหมายเลขภาพนิ่ง 3">
            <a:extLst>
              <a:ext uri="{FF2B5EF4-FFF2-40B4-BE49-F238E27FC236}">
                <a16:creationId xmlns:a16="http://schemas.microsoft.com/office/drawing/2014/main" id="{D1293772-61BD-40AE-983A-43254536E4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93" indent="-268805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220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308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396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484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572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660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748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71CF54A-FBA5-4C79-B4CA-0C40E1C2D03B}" type="slidenum">
              <a:rPr lang="th-TH" altLang="th-TH" sz="1100">
                <a:solidFill>
                  <a:srgbClr val="000000"/>
                </a:solidFill>
              </a:rPr>
              <a:pPr eaLnBrk="1" hangingPunct="1"/>
              <a:t>31</a:t>
            </a:fld>
            <a:endParaRPr lang="th-TH" altLang="th-TH" sz="1100">
              <a:solidFill>
                <a:srgbClr val="000000"/>
              </a:solidFill>
            </a:endParaRPr>
          </a:p>
        </p:txBody>
      </p:sp>
      <p:sp>
        <p:nvSpPr>
          <p:cNvPr id="118789" name="ตัวยึดวันที่ 4">
            <a:extLst>
              <a:ext uri="{FF2B5EF4-FFF2-40B4-BE49-F238E27FC236}">
                <a16:creationId xmlns:a16="http://schemas.microsoft.com/office/drawing/2014/main" id="{1F4A7045-D3A6-4AB7-B9FE-572DC43270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93" indent="-268805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220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308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396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484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572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660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748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th-TH" sz="11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112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ตัวยึดรูปบนภาพนิ่ง 1">
            <a:extLst>
              <a:ext uri="{FF2B5EF4-FFF2-40B4-BE49-F238E27FC236}">
                <a16:creationId xmlns:a16="http://schemas.microsoft.com/office/drawing/2014/main" id="{C0D126E8-ECA5-4E4D-B92C-C64E026EB2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ตัวยึดบันทึกย่อ 2">
            <a:extLst>
              <a:ext uri="{FF2B5EF4-FFF2-40B4-BE49-F238E27FC236}">
                <a16:creationId xmlns:a16="http://schemas.microsoft.com/office/drawing/2014/main" id="{C8485E86-3B65-4404-8E19-8BDDDE803C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119812" name="ตัวยึดวันที่ 3">
            <a:extLst>
              <a:ext uri="{FF2B5EF4-FFF2-40B4-BE49-F238E27FC236}">
                <a16:creationId xmlns:a16="http://schemas.microsoft.com/office/drawing/2014/main" id="{4D843CEF-F8F0-4C08-89B1-F7AEDE56B1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93" indent="-268805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220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308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396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484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572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660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748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th-TH" sz="1100">
              <a:solidFill>
                <a:srgbClr val="000000"/>
              </a:solidFill>
            </a:endParaRPr>
          </a:p>
        </p:txBody>
      </p:sp>
      <p:sp>
        <p:nvSpPr>
          <p:cNvPr id="119813" name="ตัวยึดหมายเลขภาพนิ่ง 4">
            <a:extLst>
              <a:ext uri="{FF2B5EF4-FFF2-40B4-BE49-F238E27FC236}">
                <a16:creationId xmlns:a16="http://schemas.microsoft.com/office/drawing/2014/main" id="{E7240316-9FCF-4EF7-BFF3-9FC27CE351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93" indent="-268805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220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308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396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484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572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660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748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B805548-6BCF-4ACA-BBE4-A1B77664CD57}" type="slidenum">
              <a:rPr lang="th-TH" altLang="th-TH" sz="1100">
                <a:solidFill>
                  <a:srgbClr val="000000"/>
                </a:solidFill>
              </a:rPr>
              <a:pPr eaLnBrk="1" hangingPunct="1"/>
              <a:t>39</a:t>
            </a:fld>
            <a:endParaRPr lang="th-TH" altLang="th-TH" sz="11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948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ตัวยึดรูปบนภาพนิ่ง 1">
            <a:extLst>
              <a:ext uri="{FF2B5EF4-FFF2-40B4-BE49-F238E27FC236}">
                <a16:creationId xmlns:a16="http://schemas.microsoft.com/office/drawing/2014/main" id="{F7D3E31E-8B8A-4EEB-B774-1A230B238E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ตัวยึดบันทึกย่อ 2">
            <a:extLst>
              <a:ext uri="{FF2B5EF4-FFF2-40B4-BE49-F238E27FC236}">
                <a16:creationId xmlns:a16="http://schemas.microsoft.com/office/drawing/2014/main" id="{0D3EE9DE-4578-4D08-970F-A48B02A796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120836" name="ตัวยึดหมายเลขภาพนิ่ง 3">
            <a:extLst>
              <a:ext uri="{FF2B5EF4-FFF2-40B4-BE49-F238E27FC236}">
                <a16:creationId xmlns:a16="http://schemas.microsoft.com/office/drawing/2014/main" id="{3ACDDA9E-A3FF-4B5C-B2B2-0789C1C7ED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93" indent="-268805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220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308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396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484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572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660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748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19E5AA2-1FF7-4E80-9AA8-3E6F0D31A76F}" type="slidenum">
              <a:rPr lang="th-TH" altLang="th-TH" sz="1100">
                <a:solidFill>
                  <a:srgbClr val="000000"/>
                </a:solidFill>
              </a:rPr>
              <a:pPr eaLnBrk="1" hangingPunct="1"/>
              <a:t>49</a:t>
            </a:fld>
            <a:endParaRPr lang="th-TH" altLang="th-TH" sz="1100">
              <a:solidFill>
                <a:srgbClr val="000000"/>
              </a:solidFill>
            </a:endParaRPr>
          </a:p>
        </p:txBody>
      </p:sp>
      <p:sp>
        <p:nvSpPr>
          <p:cNvPr id="120837" name="ตัวยึดวันที่ 4">
            <a:extLst>
              <a:ext uri="{FF2B5EF4-FFF2-40B4-BE49-F238E27FC236}">
                <a16:creationId xmlns:a16="http://schemas.microsoft.com/office/drawing/2014/main" id="{4BB95CC2-B718-4351-884A-6D3D893E38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93" indent="-268805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220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308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396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484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572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660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748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th-TH" sz="11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0324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ตัวยึดรูปบนภาพนิ่ง 1">
            <a:extLst>
              <a:ext uri="{FF2B5EF4-FFF2-40B4-BE49-F238E27FC236}">
                <a16:creationId xmlns:a16="http://schemas.microsoft.com/office/drawing/2014/main" id="{A208C0FD-97CE-434D-937A-04F96565286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ตัวยึดบันทึกย่อ 2">
            <a:extLst>
              <a:ext uri="{FF2B5EF4-FFF2-40B4-BE49-F238E27FC236}">
                <a16:creationId xmlns:a16="http://schemas.microsoft.com/office/drawing/2014/main" id="{98DD7A31-5945-45EA-B0F1-D9A14A6136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121860" name="ตัวยึดหมายเลขภาพนิ่ง 3">
            <a:extLst>
              <a:ext uri="{FF2B5EF4-FFF2-40B4-BE49-F238E27FC236}">
                <a16:creationId xmlns:a16="http://schemas.microsoft.com/office/drawing/2014/main" id="{FCAAC510-FFCA-4AD2-82B0-692CA3B3AF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93" indent="-268805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220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308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396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484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572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660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748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D293009-1C1C-4204-89D9-EAC49E1252CC}" type="slidenum">
              <a:rPr lang="th-TH" altLang="th-TH" sz="1100">
                <a:solidFill>
                  <a:srgbClr val="000000"/>
                </a:solidFill>
              </a:rPr>
              <a:pPr eaLnBrk="1" hangingPunct="1"/>
              <a:t>50</a:t>
            </a:fld>
            <a:endParaRPr lang="th-TH" altLang="th-TH" sz="1100">
              <a:solidFill>
                <a:srgbClr val="000000"/>
              </a:solidFill>
            </a:endParaRPr>
          </a:p>
        </p:txBody>
      </p:sp>
      <p:sp>
        <p:nvSpPr>
          <p:cNvPr id="121861" name="ตัวยึดวันที่ 4">
            <a:extLst>
              <a:ext uri="{FF2B5EF4-FFF2-40B4-BE49-F238E27FC236}">
                <a16:creationId xmlns:a16="http://schemas.microsoft.com/office/drawing/2014/main" id="{D2529B0E-F52B-4DC2-9132-760A1BD176FF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93" indent="-268805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220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308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396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484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572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660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748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th-TH" sz="11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0926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ตัวยึดรูปบนภาพนิ่ง 1">
            <a:extLst>
              <a:ext uri="{FF2B5EF4-FFF2-40B4-BE49-F238E27FC236}">
                <a16:creationId xmlns:a16="http://schemas.microsoft.com/office/drawing/2014/main" id="{4B7D2960-2592-46F0-AF31-924B970DAAF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ตัวยึดบันทึกย่อ 2">
            <a:extLst>
              <a:ext uri="{FF2B5EF4-FFF2-40B4-BE49-F238E27FC236}">
                <a16:creationId xmlns:a16="http://schemas.microsoft.com/office/drawing/2014/main" id="{BB5FE929-6C2A-4E46-A0E5-1BA67065487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122884" name="ตัวยึดหมายเลขภาพนิ่ง 3">
            <a:extLst>
              <a:ext uri="{FF2B5EF4-FFF2-40B4-BE49-F238E27FC236}">
                <a16:creationId xmlns:a16="http://schemas.microsoft.com/office/drawing/2014/main" id="{B0C6B5A2-D8D4-4C6B-8F29-333E9F740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93" indent="-268805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220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308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396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484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572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660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748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5524DF6-A71D-461D-BBDB-3A6C3ED2270C}" type="slidenum">
              <a:rPr lang="th-TH" altLang="th-TH" sz="1100">
                <a:solidFill>
                  <a:srgbClr val="000000"/>
                </a:solidFill>
              </a:rPr>
              <a:pPr eaLnBrk="1" hangingPunct="1"/>
              <a:t>51</a:t>
            </a:fld>
            <a:endParaRPr lang="th-TH" altLang="th-TH" sz="1100">
              <a:solidFill>
                <a:srgbClr val="000000"/>
              </a:solidFill>
            </a:endParaRPr>
          </a:p>
        </p:txBody>
      </p:sp>
      <p:sp>
        <p:nvSpPr>
          <p:cNvPr id="122885" name="ตัวยึดวันที่ 4">
            <a:extLst>
              <a:ext uri="{FF2B5EF4-FFF2-40B4-BE49-F238E27FC236}">
                <a16:creationId xmlns:a16="http://schemas.microsoft.com/office/drawing/2014/main" id="{D953F4BD-9C55-4FFC-BCDB-FDAE104F64E5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93" indent="-268805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220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308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396" indent="-215044" eaLnBrk="0" hangingPunct="0"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484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572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660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748" indent="-21504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th-TH" sz="11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296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Browallia New" pitchFamily="34" charset="-34"/>
              </a:defRPr>
            </a:lvl1pPr>
            <a:lvl2pPr marL="645085" indent="-248110" eaLnBrk="0" hangingPunct="0">
              <a:defRPr sz="2400">
                <a:solidFill>
                  <a:schemeClr val="tx1"/>
                </a:solidFill>
                <a:latin typeface="Arial" pitchFamily="34" charset="0"/>
                <a:cs typeface="Browallia New" pitchFamily="34" charset="-34"/>
              </a:defRPr>
            </a:lvl2pPr>
            <a:lvl3pPr marL="992439" indent="-198488" eaLnBrk="0" hangingPunct="0">
              <a:defRPr sz="2400">
                <a:solidFill>
                  <a:schemeClr val="tx1"/>
                </a:solidFill>
                <a:latin typeface="Arial" pitchFamily="34" charset="0"/>
                <a:cs typeface="Browallia New" pitchFamily="34" charset="-34"/>
              </a:defRPr>
            </a:lvl3pPr>
            <a:lvl4pPr marL="1389414" indent="-198488" eaLnBrk="0" hangingPunct="0">
              <a:defRPr sz="2400">
                <a:solidFill>
                  <a:schemeClr val="tx1"/>
                </a:solidFill>
                <a:latin typeface="Arial" pitchFamily="34" charset="0"/>
                <a:cs typeface="Browallia New" pitchFamily="34" charset="-34"/>
              </a:defRPr>
            </a:lvl4pPr>
            <a:lvl5pPr marL="1786388" indent="-198488" eaLnBrk="0" hangingPunct="0">
              <a:defRPr sz="2400">
                <a:solidFill>
                  <a:schemeClr val="tx1"/>
                </a:solidFill>
                <a:latin typeface="Arial" pitchFamily="34" charset="0"/>
                <a:cs typeface="Browallia New" pitchFamily="34" charset="-34"/>
              </a:defRPr>
            </a:lvl5pPr>
            <a:lvl6pPr marL="2183364" indent="-1984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Browallia New" pitchFamily="34" charset="-34"/>
              </a:defRPr>
            </a:lvl6pPr>
            <a:lvl7pPr marL="2580340" indent="-1984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Browallia New" pitchFamily="34" charset="-34"/>
              </a:defRPr>
            </a:lvl7pPr>
            <a:lvl8pPr marL="2977316" indent="-1984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Browallia New" pitchFamily="34" charset="-34"/>
              </a:defRPr>
            </a:lvl8pPr>
            <a:lvl9pPr marL="3374291" indent="-1984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Browallia New" pitchFamily="34" charset="-34"/>
              </a:defRPr>
            </a:lvl9pPr>
          </a:lstStyle>
          <a:p>
            <a:pPr eaLnBrk="1" hangingPunct="1"/>
            <a:fld id="{59E2C1E0-AE12-4B86-BBCD-A528D250B48B}" type="slidenum">
              <a:rPr lang="en-US" sz="1100">
                <a:cs typeface="Angsana New" pitchFamily="18" charset="-34"/>
              </a:rPr>
              <a:pPr eaLnBrk="1" hangingPunct="1"/>
              <a:t>56</a:t>
            </a:fld>
            <a:endParaRPr lang="th-TH" sz="1100">
              <a:cs typeface="Angsana New" pitchFamily="18" charset="-34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6013" y="669925"/>
            <a:ext cx="4484687" cy="3363913"/>
          </a:xfrm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0957" y="4259857"/>
            <a:ext cx="5370642" cy="403865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89583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2788E-C5F3-4F15-9CA8-DAB37585D663}" type="datetime1">
              <a:rPr lang="th-TH" smtClean="0"/>
              <a:t>03/09/62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5670D-9ADE-41EC-B54A-6A38F9F6BE9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31BDF-1132-498D-A466-2DCB9096B372}" type="datetime1">
              <a:rPr lang="th-TH" smtClean="0"/>
              <a:t>03/09/62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47AB7-6D23-4B7B-880B-8B62A25A2D5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707CC-87BA-4D18-8E23-9D9A91B5C2D2}" type="datetime1">
              <a:rPr lang="th-TH" smtClean="0"/>
              <a:t>03/09/62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95F32-EF02-4870-9E06-5B7E7E76F3D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C65E4-5CCE-47D8-B83B-E2865C4CB49C}" type="datetime1">
              <a:rPr lang="th-TH" smtClean="0"/>
              <a:t>03/09/62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2AAE2-273B-4C5B-88BC-D300A9FB9C6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31DBB-8FBD-47EC-93F0-C781B2DA84C0}" type="datetime1">
              <a:rPr lang="th-TH" smtClean="0"/>
              <a:t>03/09/62</a:t>
            </a:fld>
            <a:endParaRPr lang="th-TH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74A94-D937-468F-B04D-381692BC577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FCA03-1F71-48E9-8AAC-5F3B41D1ACA1}" type="datetime1">
              <a:rPr lang="th-TH" smtClean="0"/>
              <a:t>03/09/62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284D7-B226-4DCF-B9D5-E20243B1883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27E8B-5492-436C-9C63-97884FE29D44}" type="datetime1">
              <a:rPr lang="th-TH" smtClean="0"/>
              <a:t>03/09/62</a:t>
            </a:fld>
            <a:endParaRPr lang="th-TH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24B19-9F22-481B-825F-5B6A8E6AC6C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A7EAD-FBBB-47EA-A71D-1CE98E37D107}" type="datetime1">
              <a:rPr lang="th-TH" smtClean="0"/>
              <a:t>03/09/62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46BE7-9D0C-48EC-A837-106BBB3A5958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FB797-833B-40D0-9505-95FD60BFE1B7}" type="datetime1">
              <a:rPr lang="th-TH" smtClean="0"/>
              <a:t>03/09/62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BE7FE-0145-4596-948C-5C34588707D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28B27-7466-4C9B-A919-C9AE7DCE0390}" type="datetime1">
              <a:rPr lang="th-TH" smtClean="0"/>
              <a:t>03/09/62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A4A7B-B814-4E09-A930-9372ACD6B05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08F98-28D4-4449-98D7-076A1336F25A}" type="datetime1">
              <a:rPr lang="th-TH" smtClean="0"/>
              <a:t>03/09/62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409EB-F9E3-4BE1-8E0C-3DC6D75AEF5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91400" cy="563563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457200" y="1828800"/>
            <a:ext cx="8229600" cy="4495800"/>
          </a:xfrm>
        </p:spPr>
        <p:txBody>
          <a:bodyPr>
            <a:normAutofit/>
          </a:bodyPr>
          <a:lstStyle/>
          <a:p>
            <a:pPr lvl="0"/>
            <a:endParaRPr lang="th-TH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FE611-58F3-4BB7-BE0A-9497C1011092}" type="datetime1">
              <a:rPr lang="th-TH" smtClean="0"/>
              <a:t>03/09/62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7C13D-BEDD-4D78-ADD8-412BE05586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747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2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5">
            <a:extLst>
              <a:ext uri="{FF2B5EF4-FFF2-40B4-BE49-F238E27FC236}">
                <a16:creationId xmlns:a16="http://schemas.microsoft.com/office/drawing/2014/main" id="{0CE024E5-196C-4812-86F9-641B6CEC8D73}"/>
              </a:ext>
            </a:extLst>
          </p:cNvPr>
          <p:cNvSpPr>
            <a:spLocks/>
          </p:cNvSpPr>
          <p:nvPr/>
        </p:nvSpPr>
        <p:spPr bwMode="gray">
          <a:xfrm>
            <a:off x="8096250" y="2590800"/>
            <a:ext cx="1047750" cy="2209800"/>
          </a:xfrm>
          <a:custGeom>
            <a:avLst/>
            <a:gdLst/>
            <a:ahLst/>
            <a:cxnLst>
              <a:cxn ang="0">
                <a:pos x="0" y="190"/>
              </a:cxn>
              <a:cxn ang="0">
                <a:pos x="770" y="0"/>
              </a:cxn>
              <a:cxn ang="0">
                <a:pos x="770" y="1392"/>
              </a:cxn>
              <a:cxn ang="0">
                <a:pos x="0" y="1116"/>
              </a:cxn>
              <a:cxn ang="0">
                <a:pos x="0" y="190"/>
              </a:cxn>
            </a:cxnLst>
            <a:rect l="0" t="0" r="r" b="b"/>
            <a:pathLst>
              <a:path w="770" h="1392">
                <a:moveTo>
                  <a:pt x="0" y="190"/>
                </a:moveTo>
                <a:lnTo>
                  <a:pt x="770" y="0"/>
                </a:lnTo>
                <a:lnTo>
                  <a:pt x="770" y="1392"/>
                </a:lnTo>
                <a:lnTo>
                  <a:pt x="0" y="1116"/>
                </a:lnTo>
                <a:lnTo>
                  <a:pt x="0" y="19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gamma/>
                  <a:tint val="34510"/>
                  <a:invGamma/>
                </a:schemeClr>
              </a:gs>
              <a:gs pos="100000">
                <a:schemeClr val="accent2">
                  <a:alpha val="70000"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2800">
              <a:solidFill>
                <a:prstClr val="black"/>
              </a:solidFill>
              <a:cs typeface="Angsana New" pitchFamily="18" charset="-34"/>
            </a:endParaRPr>
          </a:p>
        </p:txBody>
      </p:sp>
      <p:sp>
        <p:nvSpPr>
          <p:cNvPr id="4" name="Freeform 78">
            <a:extLst>
              <a:ext uri="{FF2B5EF4-FFF2-40B4-BE49-F238E27FC236}">
                <a16:creationId xmlns:a16="http://schemas.microsoft.com/office/drawing/2014/main" id="{EDF15E9F-9174-4F7D-BE92-C89BA8D83CEF}"/>
              </a:ext>
            </a:extLst>
          </p:cNvPr>
          <p:cNvSpPr>
            <a:spLocks/>
          </p:cNvSpPr>
          <p:nvPr userDrawn="1"/>
        </p:nvSpPr>
        <p:spPr bwMode="gray">
          <a:xfrm>
            <a:off x="3575050" y="1878013"/>
            <a:ext cx="4538663" cy="419100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2740" y="634"/>
              </a:cxn>
              <a:cxn ang="0">
                <a:pos x="2740" y="1577"/>
              </a:cxn>
              <a:cxn ang="0">
                <a:pos x="0" y="2636"/>
              </a:cxn>
              <a:cxn ang="0">
                <a:pos x="4" y="0"/>
              </a:cxn>
            </a:cxnLst>
            <a:rect l="0" t="0" r="r" b="b"/>
            <a:pathLst>
              <a:path w="2740" h="2636">
                <a:moveTo>
                  <a:pt x="4" y="0"/>
                </a:moveTo>
                <a:lnTo>
                  <a:pt x="2740" y="634"/>
                </a:lnTo>
                <a:lnTo>
                  <a:pt x="2740" y="1577"/>
                </a:lnTo>
                <a:lnTo>
                  <a:pt x="0" y="2636"/>
                </a:lnTo>
                <a:lnTo>
                  <a:pt x="4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7255"/>
                  <a:invGamma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2800">
              <a:solidFill>
                <a:prstClr val="black"/>
              </a:solidFill>
              <a:cs typeface="Angsana New" pitchFamily="18" charset="-34"/>
            </a:endParaRPr>
          </a:p>
        </p:txBody>
      </p:sp>
      <p:sp>
        <p:nvSpPr>
          <p:cNvPr id="5" name="Rectangle 31">
            <a:extLst>
              <a:ext uri="{FF2B5EF4-FFF2-40B4-BE49-F238E27FC236}">
                <a16:creationId xmlns:a16="http://schemas.microsoft.com/office/drawing/2014/main" id="{FA866C10-1126-4AF8-9FB8-8F3F797ECF65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1878013"/>
            <a:ext cx="3594100" cy="4195762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40392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h-TH" sz="2800">
              <a:solidFill>
                <a:prstClr val="black"/>
              </a:solidFill>
              <a:cs typeface="Angsana New" pitchFamily="18" charset="-34"/>
            </a:endParaRP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5ADE5E9F-4CA8-438A-9115-D5880522265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114800" y="6096000"/>
            <a:ext cx="1098550" cy="427038"/>
          </a:xfrm>
          <a:prstGeom prst="rect">
            <a:avLst/>
          </a:prstGeom>
          <a:noFill/>
          <a:ln>
            <a:noFill/>
          </a:ln>
          <a:effectLst>
            <a:outerShdw dist="17961" dir="13500000" algn="ctr" rotWithShape="0">
              <a:schemeClr val="bg2">
                <a:alpha val="50000"/>
              </a:schemeClr>
            </a:outerShdw>
          </a:effectLst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th-TH" sz="2200">
                <a:solidFill>
                  <a:srgbClr val="FF0000"/>
                </a:solidFill>
              </a:rPr>
              <a:t>LOGO</a:t>
            </a:r>
          </a:p>
        </p:txBody>
      </p:sp>
      <p:sp>
        <p:nvSpPr>
          <p:cNvPr id="7" name="Freeform 82">
            <a:extLst>
              <a:ext uri="{FF2B5EF4-FFF2-40B4-BE49-F238E27FC236}">
                <a16:creationId xmlns:a16="http://schemas.microsoft.com/office/drawing/2014/main" id="{7C3B3B70-123B-447C-AFE6-9B61DDD5E739}"/>
              </a:ext>
            </a:extLst>
          </p:cNvPr>
          <p:cNvSpPr>
            <a:spLocks/>
          </p:cNvSpPr>
          <p:nvPr/>
        </p:nvSpPr>
        <p:spPr bwMode="gray">
          <a:xfrm>
            <a:off x="-11113" y="4368800"/>
            <a:ext cx="9155113" cy="2484438"/>
          </a:xfrm>
          <a:custGeom>
            <a:avLst/>
            <a:gdLst>
              <a:gd name="T0" fmla="*/ 2147483647 w 5767"/>
              <a:gd name="T1" fmla="*/ 2147483647 h 1565"/>
              <a:gd name="T2" fmla="*/ 2147483647 w 5767"/>
              <a:gd name="T3" fmla="*/ 0 h 1565"/>
              <a:gd name="T4" fmla="*/ 2147483647 w 5767"/>
              <a:gd name="T5" fmla="*/ 677922961 h 1565"/>
              <a:gd name="T6" fmla="*/ 2147483647 w 5767"/>
              <a:gd name="T7" fmla="*/ 2147483647 h 1565"/>
              <a:gd name="T8" fmla="*/ 0 w 5767"/>
              <a:gd name="T9" fmla="*/ 2147483647 h 1565"/>
              <a:gd name="T10" fmla="*/ 17641888 w 5767"/>
              <a:gd name="T11" fmla="*/ 2147483647 h 1565"/>
              <a:gd name="T12" fmla="*/ 2147483647 w 5767"/>
              <a:gd name="T13" fmla="*/ 2147483647 h 15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767" h="1565">
                <a:moveTo>
                  <a:pt x="2263" y="1065"/>
                </a:moveTo>
                <a:lnTo>
                  <a:pt x="5118" y="0"/>
                </a:lnTo>
                <a:lnTo>
                  <a:pt x="5760" y="269"/>
                </a:lnTo>
                <a:lnTo>
                  <a:pt x="5767" y="1565"/>
                </a:lnTo>
                <a:lnTo>
                  <a:pt x="0" y="1565"/>
                </a:lnTo>
                <a:lnTo>
                  <a:pt x="7" y="1065"/>
                </a:lnTo>
                <a:lnTo>
                  <a:pt x="2263" y="106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th-TH" sz="2800">
              <a:solidFill>
                <a:prstClr val="black"/>
              </a:solidFill>
              <a:cs typeface="Angsana New" pitchFamily="18" charset="-34"/>
            </a:endParaRPr>
          </a:p>
        </p:txBody>
      </p:sp>
      <p:sp>
        <p:nvSpPr>
          <p:cNvPr id="8" name="AutoShape 22">
            <a:extLst>
              <a:ext uri="{FF2B5EF4-FFF2-40B4-BE49-F238E27FC236}">
                <a16:creationId xmlns:a16="http://schemas.microsoft.com/office/drawing/2014/main" id="{7554C9D8-FC75-413B-BCF0-ADB7322A0734}"/>
              </a:ext>
            </a:extLst>
          </p:cNvPr>
          <p:cNvSpPr>
            <a:spLocks noChangeArrowheads="1"/>
          </p:cNvSpPr>
          <p:nvPr userDrawn="1"/>
        </p:nvSpPr>
        <p:spPr bwMode="gray">
          <a:xfrm rot="5400000">
            <a:off x="2811463" y="-2139950"/>
            <a:ext cx="381000" cy="6003925"/>
          </a:xfrm>
          <a:prstGeom prst="upArrow">
            <a:avLst>
              <a:gd name="adj1" fmla="val 47852"/>
              <a:gd name="adj2" fmla="val 59677"/>
            </a:avLst>
          </a:prstGeom>
          <a:solidFill>
            <a:schemeClr val="folHlink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defRPr/>
            </a:pPr>
            <a:endParaRPr lang="th-TH" altLang="th-TH">
              <a:solidFill>
                <a:prstClr val="black"/>
              </a:solidFill>
            </a:endParaRPr>
          </a:p>
        </p:txBody>
      </p:sp>
      <p:sp>
        <p:nvSpPr>
          <p:cNvPr id="9" name="AutoShape 20">
            <a:extLst>
              <a:ext uri="{FF2B5EF4-FFF2-40B4-BE49-F238E27FC236}">
                <a16:creationId xmlns:a16="http://schemas.microsoft.com/office/drawing/2014/main" id="{EA27ADFE-2FE0-479F-9329-1E07BC415689}"/>
              </a:ext>
            </a:extLst>
          </p:cNvPr>
          <p:cNvSpPr>
            <a:spLocks noChangeArrowheads="1"/>
          </p:cNvSpPr>
          <p:nvPr userDrawn="1"/>
        </p:nvSpPr>
        <p:spPr bwMode="gray">
          <a:xfrm rot="5400000">
            <a:off x="577850" y="-244475"/>
            <a:ext cx="520700" cy="1676400"/>
          </a:xfrm>
          <a:prstGeom prst="upArrow">
            <a:avLst>
              <a:gd name="adj1" fmla="val 47852"/>
              <a:gd name="adj2" fmla="val 60411"/>
            </a:avLst>
          </a:prstGeom>
          <a:solidFill>
            <a:schemeClr val="accent2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defRPr/>
            </a:pPr>
            <a:endParaRPr lang="th-TH" altLang="th-TH">
              <a:solidFill>
                <a:prstClr val="black"/>
              </a:solidFill>
            </a:endParaRPr>
          </a:p>
        </p:txBody>
      </p:sp>
      <p:sp>
        <p:nvSpPr>
          <p:cNvPr id="10" name="AutoShape 21">
            <a:extLst>
              <a:ext uri="{FF2B5EF4-FFF2-40B4-BE49-F238E27FC236}">
                <a16:creationId xmlns:a16="http://schemas.microsoft.com/office/drawing/2014/main" id="{C746DD2E-7267-495F-99EC-0EC048AEAF72}"/>
              </a:ext>
            </a:extLst>
          </p:cNvPr>
          <p:cNvSpPr>
            <a:spLocks noChangeArrowheads="1"/>
          </p:cNvSpPr>
          <p:nvPr userDrawn="1"/>
        </p:nvSpPr>
        <p:spPr bwMode="gray">
          <a:xfrm rot="5400000">
            <a:off x="268287" y="-192087"/>
            <a:ext cx="682625" cy="1219200"/>
          </a:xfrm>
          <a:prstGeom prst="upArrow">
            <a:avLst>
              <a:gd name="adj1" fmla="val 44657"/>
              <a:gd name="adj2" fmla="val 52325"/>
            </a:avLst>
          </a:prstGeom>
          <a:solidFill>
            <a:srgbClr val="F6831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defRPr/>
            </a:pPr>
            <a:endParaRPr lang="th-TH" altLang="th-TH">
              <a:solidFill>
                <a:prstClr val="black"/>
              </a:solidFill>
            </a:endParaRPr>
          </a:p>
        </p:txBody>
      </p:sp>
      <p:sp>
        <p:nvSpPr>
          <p:cNvPr id="11" name="AutoShape 22">
            <a:extLst>
              <a:ext uri="{FF2B5EF4-FFF2-40B4-BE49-F238E27FC236}">
                <a16:creationId xmlns:a16="http://schemas.microsoft.com/office/drawing/2014/main" id="{0B2E4D79-3FF8-4438-B487-D8BF86AF140E}"/>
              </a:ext>
            </a:extLst>
          </p:cNvPr>
          <p:cNvSpPr>
            <a:spLocks noChangeArrowheads="1"/>
          </p:cNvSpPr>
          <p:nvPr userDrawn="1"/>
        </p:nvSpPr>
        <p:spPr bwMode="gray">
          <a:xfrm rot="5400000">
            <a:off x="3391694" y="2845594"/>
            <a:ext cx="381000" cy="7164388"/>
          </a:xfrm>
          <a:prstGeom prst="upArrow">
            <a:avLst>
              <a:gd name="adj1" fmla="val 47852"/>
              <a:gd name="adj2" fmla="val 59634"/>
            </a:avLst>
          </a:prstGeom>
          <a:solidFill>
            <a:schemeClr val="folHlink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defRPr/>
            </a:pPr>
            <a:endParaRPr lang="th-TH" altLang="th-TH">
              <a:solidFill>
                <a:prstClr val="black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685800"/>
            <a:ext cx="7315200" cy="1143000"/>
          </a:xfrm>
        </p:spPr>
        <p:txBody>
          <a:bodyPr/>
          <a:lstStyle>
            <a:lvl1pPr>
              <a:defRPr sz="4400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4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3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3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0"/>
                            </p:stCondLst>
                            <p:childTnLst>
                              <p:par>
                                <p:cTn id="2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3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4F9DBCB2-B7B5-4DE3-8D10-3060E4E025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z="1800">
                <a:cs typeface="+mn-cs"/>
              </a:defRPr>
            </a:lvl1pPr>
          </a:lstStyle>
          <a:p>
            <a:pPr>
              <a:defRPr/>
            </a:pPr>
            <a:fld id="{F8B6B9FB-5E4F-462E-9792-5753D83A4033}" type="datetime1">
              <a:rPr lang="th-TH" smtClean="0"/>
              <a:t>03/09/62</a:t>
            </a:fld>
            <a:endParaRPr lang="th-TH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6E17D22F-E659-415C-B440-CDC01E2FE9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z="1800">
                <a:cs typeface="+mn-cs"/>
              </a:defRPr>
            </a:lvl1pPr>
          </a:lstStyle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65AAD371-BA41-47B9-BBB8-31CA9972BB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1800"/>
            </a:lvl1pPr>
          </a:lstStyle>
          <a:p>
            <a:fld id="{B9A76362-585D-4CF5-B924-2F2754261401}" type="slidenum">
              <a:rPr lang="en-US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686297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3" name="Group 131"/>
          <p:cNvGrpSpPr>
            <a:grpSpLocks/>
          </p:cNvGrpSpPr>
          <p:nvPr userDrawn="1"/>
        </p:nvGrpSpPr>
        <p:grpSpPr bwMode="auto">
          <a:xfrm flipH="1">
            <a:off x="12700" y="692150"/>
            <a:ext cx="9093200" cy="6165850"/>
            <a:chOff x="0" y="436"/>
            <a:chExt cx="5760" cy="3884"/>
          </a:xfrm>
        </p:grpSpPr>
        <p:sp>
          <p:nvSpPr>
            <p:cNvPr id="3204" name="Line 13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94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05" name="Line 13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347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06" name="Line 13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06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07" name="Line 13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340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08" name="Line 13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78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09" name="Line 13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16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10" name="Line 13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61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11" name="Line 13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065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12" name="Line 140"/>
            <p:cNvSpPr>
              <a:spLocks noChangeShapeType="1"/>
            </p:cNvSpPr>
            <p:nvPr userDrawn="1"/>
          </p:nvSpPr>
          <p:spPr bwMode="gray">
            <a:xfrm>
              <a:off x="1472" y="448"/>
              <a:ext cx="514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13" name="Line 14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0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14" name="Line 14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4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15" name="Line 14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19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16" name="Line 14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89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17" name="Line 14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58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18" name="Line 146"/>
            <p:cNvSpPr>
              <a:spLocks noChangeShapeType="1"/>
            </p:cNvSpPr>
            <p:nvPr userDrawn="1"/>
          </p:nvSpPr>
          <p:spPr bwMode="gray">
            <a:xfrm>
              <a:off x="1515" y="462"/>
              <a:ext cx="4245" cy="130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19" name="Line 14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0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20" name="Line 14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83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21" name="Line 14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61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22" name="Line 150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43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23" name="Line 15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24" name="Line 15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3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25" name="Line 153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26" name="Line 154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251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27" name="Line 155"/>
            <p:cNvSpPr>
              <a:spLocks noChangeShapeType="1"/>
            </p:cNvSpPr>
            <p:nvPr userDrawn="1"/>
          </p:nvSpPr>
          <p:spPr bwMode="gray">
            <a:xfrm flipH="1">
              <a:off x="0" y="462"/>
              <a:ext cx="1461" cy="346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28" name="Line 156"/>
            <p:cNvSpPr>
              <a:spLocks noChangeShapeType="1"/>
            </p:cNvSpPr>
            <p:nvPr userDrawn="1"/>
          </p:nvSpPr>
          <p:spPr bwMode="gray">
            <a:xfrm flipH="1">
              <a:off x="249" y="463"/>
              <a:ext cx="1215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29" name="Line 157"/>
            <p:cNvSpPr>
              <a:spLocks noChangeShapeType="1"/>
            </p:cNvSpPr>
            <p:nvPr userDrawn="1"/>
          </p:nvSpPr>
          <p:spPr bwMode="gray">
            <a:xfrm flipH="1">
              <a:off x="657" y="472"/>
              <a:ext cx="808" cy="384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30" name="Line 158"/>
            <p:cNvSpPr>
              <a:spLocks noChangeShapeType="1"/>
            </p:cNvSpPr>
            <p:nvPr userDrawn="1"/>
          </p:nvSpPr>
          <p:spPr bwMode="gray">
            <a:xfrm flipH="1">
              <a:off x="1066" y="463"/>
              <a:ext cx="404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31" name="Line 159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87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32" name="Line 160"/>
            <p:cNvSpPr>
              <a:spLocks noChangeShapeType="1"/>
            </p:cNvSpPr>
            <p:nvPr userDrawn="1"/>
          </p:nvSpPr>
          <p:spPr bwMode="gray">
            <a:xfrm flipH="1">
              <a:off x="0" y="466"/>
              <a:ext cx="1447" cy="132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33" name="Line 161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89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34" name="Line 162"/>
            <p:cNvSpPr>
              <a:spLocks noChangeShapeType="1"/>
            </p:cNvSpPr>
            <p:nvPr userDrawn="1"/>
          </p:nvSpPr>
          <p:spPr bwMode="gray">
            <a:xfrm flipH="1">
              <a:off x="0" y="471"/>
              <a:ext cx="1435" cy="50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35" name="Line 163"/>
            <p:cNvSpPr>
              <a:spLocks noChangeShapeType="1"/>
            </p:cNvSpPr>
            <p:nvPr userDrawn="1"/>
          </p:nvSpPr>
          <p:spPr bwMode="gray">
            <a:xfrm flipH="1">
              <a:off x="0" y="463"/>
              <a:ext cx="1464" cy="20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36" name="Line 164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2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grpSp>
          <p:nvGrpSpPr>
            <p:cNvPr id="3237" name="Group 165"/>
            <p:cNvGrpSpPr>
              <a:grpSpLocks/>
            </p:cNvGrpSpPr>
            <p:nvPr userDrawn="1"/>
          </p:nvGrpSpPr>
          <p:grpSpPr bwMode="auto">
            <a:xfrm>
              <a:off x="0" y="2063"/>
              <a:ext cx="5760" cy="1220"/>
              <a:chOff x="235" y="2750"/>
              <a:chExt cx="5241" cy="699"/>
            </a:xfrm>
          </p:grpSpPr>
          <p:sp>
            <p:nvSpPr>
              <p:cNvPr id="3238" name="Line 166"/>
              <p:cNvSpPr>
                <a:spLocks noChangeShapeType="1"/>
              </p:cNvSpPr>
              <p:nvPr/>
            </p:nvSpPr>
            <p:spPr bwMode="gray">
              <a:xfrm>
                <a:off x="235" y="3449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3239" name="Line 167"/>
              <p:cNvSpPr>
                <a:spLocks noChangeShapeType="1"/>
              </p:cNvSpPr>
              <p:nvPr/>
            </p:nvSpPr>
            <p:spPr bwMode="gray">
              <a:xfrm>
                <a:off x="235" y="3191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3240" name="Line 168"/>
              <p:cNvSpPr>
                <a:spLocks noChangeShapeType="1"/>
              </p:cNvSpPr>
              <p:nvPr/>
            </p:nvSpPr>
            <p:spPr bwMode="gray">
              <a:xfrm>
                <a:off x="235" y="2958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3241" name="Line 169"/>
              <p:cNvSpPr>
                <a:spLocks noChangeShapeType="1"/>
              </p:cNvSpPr>
              <p:nvPr/>
            </p:nvSpPr>
            <p:spPr bwMode="gray">
              <a:xfrm>
                <a:off x="235" y="2750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th-TH"/>
              </a:p>
            </p:txBody>
          </p:sp>
        </p:grpSp>
        <p:sp>
          <p:nvSpPr>
            <p:cNvPr id="3242" name="Line 170"/>
            <p:cNvSpPr>
              <a:spLocks noChangeShapeType="1"/>
            </p:cNvSpPr>
            <p:nvPr userDrawn="1"/>
          </p:nvSpPr>
          <p:spPr bwMode="gray">
            <a:xfrm>
              <a:off x="0" y="1753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43" name="Line 171"/>
            <p:cNvSpPr>
              <a:spLocks noChangeShapeType="1"/>
            </p:cNvSpPr>
            <p:nvPr userDrawn="1"/>
          </p:nvSpPr>
          <p:spPr bwMode="gray">
            <a:xfrm flipV="1">
              <a:off x="0" y="1455"/>
              <a:ext cx="5760" cy="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44" name="Line 172"/>
            <p:cNvSpPr>
              <a:spLocks noChangeShapeType="1"/>
            </p:cNvSpPr>
            <p:nvPr userDrawn="1"/>
          </p:nvSpPr>
          <p:spPr bwMode="gray">
            <a:xfrm>
              <a:off x="0" y="1182"/>
              <a:ext cx="5760" cy="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45" name="Line 173"/>
            <p:cNvSpPr>
              <a:spLocks noChangeShapeType="1"/>
            </p:cNvSpPr>
            <p:nvPr userDrawn="1"/>
          </p:nvSpPr>
          <p:spPr bwMode="gray">
            <a:xfrm>
              <a:off x="0" y="965"/>
              <a:ext cx="573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46" name="Line 174"/>
            <p:cNvSpPr>
              <a:spLocks noChangeShapeType="1"/>
            </p:cNvSpPr>
            <p:nvPr userDrawn="1"/>
          </p:nvSpPr>
          <p:spPr bwMode="gray">
            <a:xfrm flipV="1">
              <a:off x="0" y="780"/>
              <a:ext cx="5760" cy="1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47" name="Line 175"/>
            <p:cNvSpPr>
              <a:spLocks noChangeShapeType="1"/>
            </p:cNvSpPr>
            <p:nvPr userDrawn="1"/>
          </p:nvSpPr>
          <p:spPr bwMode="gray">
            <a:xfrm>
              <a:off x="0" y="661"/>
              <a:ext cx="5760" cy="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48" name="Line 176"/>
            <p:cNvSpPr>
              <a:spLocks noChangeShapeType="1"/>
            </p:cNvSpPr>
            <p:nvPr userDrawn="1"/>
          </p:nvSpPr>
          <p:spPr bwMode="gray">
            <a:xfrm flipV="1">
              <a:off x="0" y="558"/>
              <a:ext cx="5760" cy="1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49" name="Line 177"/>
            <p:cNvSpPr>
              <a:spLocks noChangeShapeType="1"/>
            </p:cNvSpPr>
            <p:nvPr userDrawn="1"/>
          </p:nvSpPr>
          <p:spPr bwMode="gray">
            <a:xfrm>
              <a:off x="25" y="521"/>
              <a:ext cx="5735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3250" name="Line 178"/>
            <p:cNvSpPr>
              <a:spLocks noChangeShapeType="1"/>
            </p:cNvSpPr>
            <p:nvPr userDrawn="1"/>
          </p:nvSpPr>
          <p:spPr bwMode="gray">
            <a:xfrm>
              <a:off x="0" y="482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430920" y="6477000"/>
            <a:ext cx="1255880" cy="244475"/>
          </a:xfrm>
        </p:spPr>
        <p:txBody>
          <a:bodyPr/>
          <a:lstStyle>
            <a:lvl1pPr>
              <a:defRPr sz="1200"/>
            </a:lvl1pPr>
          </a:lstStyle>
          <a:p>
            <a:fld id="{3BCD53D9-9F0F-45DA-9011-A20E9DFDBB20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251" name="Group 179"/>
          <p:cNvGrpSpPr>
            <a:grpSpLocks/>
          </p:cNvGrpSpPr>
          <p:nvPr/>
        </p:nvGrpSpPr>
        <p:grpSpPr bwMode="auto">
          <a:xfrm flipH="1">
            <a:off x="0" y="0"/>
            <a:ext cx="9144000" cy="2159000"/>
            <a:chOff x="-1" y="0"/>
            <a:chExt cx="5769" cy="1360"/>
          </a:xfrm>
        </p:grpSpPr>
        <p:sp>
          <p:nvSpPr>
            <p:cNvPr id="3252" name="Freeform 180"/>
            <p:cNvSpPr>
              <a:spLocks/>
            </p:cNvSpPr>
            <p:nvPr/>
          </p:nvSpPr>
          <p:spPr bwMode="gray">
            <a:xfrm>
              <a:off x="0" y="0"/>
              <a:ext cx="5768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16"/>
                </a:cxn>
                <a:cxn ang="0">
                  <a:pos x="1496" y="460"/>
                </a:cxn>
                <a:cxn ang="0">
                  <a:pos x="5768" y="1360"/>
                </a:cxn>
                <a:cxn ang="0">
                  <a:pos x="5768" y="0"/>
                </a:cxn>
                <a:cxn ang="0">
                  <a:pos x="0" y="0"/>
                </a:cxn>
              </a:cxnLst>
              <a:rect l="0" t="0" r="r" b="b"/>
              <a:pathLst>
                <a:path w="5768" h="1360">
                  <a:moveTo>
                    <a:pt x="0" y="0"/>
                  </a:moveTo>
                  <a:lnTo>
                    <a:pt x="0" y="616"/>
                  </a:lnTo>
                  <a:cubicBezTo>
                    <a:pt x="72" y="608"/>
                    <a:pt x="264" y="510"/>
                    <a:pt x="1496" y="460"/>
                  </a:cubicBezTo>
                  <a:cubicBezTo>
                    <a:pt x="2728" y="411"/>
                    <a:pt x="4632" y="672"/>
                    <a:pt x="5768" y="1360"/>
                  </a:cubicBezTo>
                  <a:lnTo>
                    <a:pt x="5768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63529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3253" name="Freeform 181"/>
            <p:cNvSpPr>
              <a:spLocks/>
            </p:cNvSpPr>
            <p:nvPr/>
          </p:nvSpPr>
          <p:spPr bwMode="gray">
            <a:xfrm>
              <a:off x="-1" y="0"/>
              <a:ext cx="5761" cy="1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32"/>
                </a:cxn>
                <a:cxn ang="0">
                  <a:pos x="1521" y="448"/>
                </a:cxn>
                <a:cxn ang="0">
                  <a:pos x="5761" y="1104"/>
                </a:cxn>
                <a:cxn ang="0">
                  <a:pos x="5760" y="8"/>
                </a:cxn>
                <a:cxn ang="0">
                  <a:pos x="0" y="0"/>
                </a:cxn>
              </a:cxnLst>
              <a:rect l="0" t="0" r="r" b="b"/>
              <a:pathLst>
                <a:path w="5761" h="1104">
                  <a:moveTo>
                    <a:pt x="0" y="0"/>
                  </a:moveTo>
                  <a:lnTo>
                    <a:pt x="0" y="632"/>
                  </a:lnTo>
                  <a:cubicBezTo>
                    <a:pt x="72" y="625"/>
                    <a:pt x="401" y="504"/>
                    <a:pt x="1521" y="448"/>
                  </a:cubicBezTo>
                  <a:cubicBezTo>
                    <a:pt x="2641" y="392"/>
                    <a:pt x="4505" y="504"/>
                    <a:pt x="5761" y="1104"/>
                  </a:cubicBezTo>
                  <a:lnTo>
                    <a:pt x="5760" y="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63529"/>
                    <a:invGamma/>
                  </a:schemeClr>
                </a:gs>
                <a:gs pos="100000">
                  <a:schemeClr val="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th-TH"/>
            </a:p>
          </p:txBody>
        </p:sp>
      </p:grpSp>
      <p:pic>
        <p:nvPicPr>
          <p:cNvPr id="3254" name="Picture 182" descr="figure07_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5638800" y="3124200"/>
            <a:ext cx="2447925" cy="2044700"/>
          </a:xfrm>
          <a:prstGeom prst="rect">
            <a:avLst/>
          </a:prstGeom>
          <a:noFill/>
        </p:spPr>
      </p:pic>
      <p:pic>
        <p:nvPicPr>
          <p:cNvPr id="3255" name="Picture 183" descr="figure07_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7019925" y="4005263"/>
            <a:ext cx="2124075" cy="1774825"/>
          </a:xfrm>
          <a:prstGeom prst="rect">
            <a:avLst/>
          </a:prstGeom>
          <a:noFill/>
        </p:spPr>
      </p:pic>
      <p:pic>
        <p:nvPicPr>
          <p:cNvPr id="3256" name="Picture 184" descr="figure07_o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6227763" y="4868863"/>
            <a:ext cx="1619250" cy="1352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0535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E9CB7D-89FE-4005-BDEC-FEBD6BA3D99E}" type="datetime1">
              <a:rPr lang="th-TH" smtClean="0"/>
              <a:t>03/09/62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996C03A-3065-49D7-A0A1-BFD98F33C60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8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news.tlcthai.com/news/12891.html/attachment/newselect2510111-2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gif"/><Relationship Id="rId3" Type="http://schemas.openxmlformats.org/officeDocument/2006/relationships/diagramLayout" Target="../diagrams/layout2.xml"/><Relationship Id="rId7" Type="http://schemas.openxmlformats.org/officeDocument/2006/relationships/image" Target="../media/image4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0" y="285728"/>
            <a:ext cx="9144000" cy="6192688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/>
            </a:r>
            <a:b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</a:br>
            <a:r>
              <a:rPr kumimoji="0" lang="th-TH" sz="4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แนะแนวความรู้ในการขอรับใบอนุญาตประกอบวิชาชีพวิศวกรรมควบคุม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โดย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กรรมการสภาวิศวกร และ คณะอ</a:t>
            </a:r>
            <a:r>
              <a:rPr lang="th-TH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นุกรรมการสวัสดิการและสมาชิกสัมพันธ์สภาวิศวกร</a:t>
            </a:r>
          </a:p>
        </p:txBody>
      </p:sp>
      <p:pic>
        <p:nvPicPr>
          <p:cNvPr id="6" name="Picture 21" descr="D:\Back UP BUA\Legal-Bua\งานธุรการ\Logo Engineering Council\COELOGO\COE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750"/>
            <a:ext cx="1428750" cy="14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D:\Back UP BUA\Legal-Bua\Power Points\รูปทำ powerpoint\peopl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0"/>
            <a:ext cx="2399226" cy="169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24B19-9F22-481B-825F-5B6A8E6AC6C2}" type="slidenum">
              <a:rPr lang="th-TH" smtClean="0"/>
              <a:pPr>
                <a:defRPr/>
              </a:pPr>
              <a:t>1</a:t>
            </a:fld>
            <a:endParaRPr lang="th-TH" dirty="0"/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DC27F60B-E968-430C-80C7-F0AB3E7C6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COE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835150" y="1000108"/>
            <a:ext cx="5473700" cy="511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0" y="285728"/>
            <a:ext cx="9144000" cy="6192688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lvl="0" algn="ctr" eaLnBrk="0" hangingPunct="0">
              <a:defRPr/>
            </a:pPr>
            <a:endParaRPr lang="th-TH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 algn="ctr" eaLnBrk="0" hangingPunct="0">
              <a:defRPr/>
            </a:pPr>
            <a:endParaRPr lang="th-TH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 eaLnBrk="0" hangingPunct="0"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แนะนำสภาวิศวกร</a:t>
            </a:r>
          </a:p>
          <a:p>
            <a:pPr lvl="0" algn="ctr" eaLnBrk="0" hangingPunct="0"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การประกอบวิชาชีพวิศวกรรมควบคุม ภายใต้พระราชบัญญัติวิศวกร</a:t>
            </a:r>
          </a:p>
          <a:p>
            <a:pPr lvl="0" algn="ctr" eaLnBrk="0" hangingPunct="0"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พ.ศ. 2542</a:t>
            </a: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24B19-9F22-481B-825F-5B6A8E6AC6C2}" type="slidenum">
              <a:rPr lang="th-TH" smtClean="0"/>
              <a:pPr>
                <a:defRPr/>
              </a:pPr>
              <a:t>2</a:t>
            </a:fld>
            <a:endParaRPr lang="th-TH" dirty="0"/>
          </a:p>
        </p:txBody>
      </p:sp>
      <p:pic>
        <p:nvPicPr>
          <p:cNvPr id="5" name="Picture 21" descr="D:\Back UP BUA\Legal-Bua\งานธุรการ\Logo Engineering Council\COELOGO\COELOGO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85750"/>
            <a:ext cx="1428750" cy="14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768C0C6B-47A0-4AB7-B7D1-A4053A4AC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COElogo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763713" y="836613"/>
            <a:ext cx="5781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ชื่อเรื่อง 1"/>
          <p:cNvSpPr txBox="1">
            <a:spLocks/>
          </p:cNvSpPr>
          <p:nvPr/>
        </p:nvSpPr>
        <p:spPr>
          <a:xfrm>
            <a:off x="500034" y="214290"/>
            <a:ext cx="8229600" cy="122396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ngsana New" pitchFamily="18" charset="-34"/>
              </a:defRPr>
            </a:lvl9pPr>
          </a:lstStyle>
          <a:p>
            <a:pPr eaLnBrk="1" hangingPunct="1">
              <a:defRPr/>
            </a:pPr>
            <a:r>
              <a:rPr lang="th-TH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เจตนารมณ์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24B19-9F22-481B-825F-5B6A8E6AC6C2}" type="slidenum">
              <a:rPr lang="th-TH" smtClean="0"/>
              <a:pPr>
                <a:defRPr/>
              </a:pPr>
              <a:t>3</a:t>
            </a:fld>
            <a:endParaRPr lang="th-TH"/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714348" y="1628775"/>
            <a:ext cx="7715304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เจตนารมณ์ของพระราชบัญญัติวิศวกร </a:t>
            </a:r>
            <a:r>
              <a:rPr 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2542</a:t>
            </a:r>
            <a:endParaRPr lang="th-TH" sz="4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th-TH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		เพื่อการคุ้มครอง และส่งเสริมการปฏิบัติงานของผู้ประกอบวิชาชีพวิศวกรรมควบคุม มิให้เกิดอันตรายต่อชีวิตและทรัพย์สินของประชาชน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C766B472-0F40-486F-8EAA-AC273D74D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9" name="Rectangle 3"/>
          <p:cNvSpPr>
            <a:spLocks noGrp="1" noChangeArrowheads="1"/>
          </p:cNvSpPr>
          <p:nvPr>
            <p:ph type="title"/>
          </p:nvPr>
        </p:nvSpPr>
        <p:spPr>
          <a:xfrm>
            <a:off x="500033" y="1285860"/>
            <a:ext cx="8215371" cy="1143008"/>
          </a:xfrm>
        </p:spPr>
        <p:txBody>
          <a:bodyPr rtlCol="0"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dirty="0">
                <a:ln w="11430"/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จัดตั้งขึ้นตามมาตรา </a:t>
            </a:r>
            <a:r>
              <a:rPr lang="en-US" sz="3600" b="1" dirty="0">
                <a:ln w="11430"/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6</a:t>
            </a:r>
            <a:r>
              <a:rPr lang="th-TH" sz="3600" b="1" dirty="0">
                <a:ln w="11430"/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ของ พรบ. วิศวกร พ.ศ.  </a:t>
            </a:r>
            <a:r>
              <a:rPr lang="en-US" sz="3600" b="1" dirty="0">
                <a:ln w="11430"/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2542</a:t>
            </a:r>
            <a:r>
              <a:rPr lang="th-TH" sz="3600" b="1" dirty="0">
                <a:ln w="11430"/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3600" b="1" dirty="0">
                <a:ln w="11430"/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3600" b="1" dirty="0">
                <a:ln w="11430"/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โดยกำหนด</a:t>
            </a: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วัตถุประสงค์ของสภาวิศวกร </a:t>
            </a:r>
            <a:r>
              <a:rPr lang="th-TH" sz="36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 มาตรา </a:t>
            </a:r>
            <a:r>
              <a:rPr lang="en-US" sz="36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7</a:t>
            </a:r>
            <a:r>
              <a:rPr lang="th-TH" sz="36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)</a:t>
            </a:r>
            <a:br>
              <a:rPr lang="th-TH" sz="36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36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36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endParaRPr lang="th-TH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175" y="0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h-TH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สภาวิศวกร</a:t>
            </a:r>
          </a:p>
        </p:txBody>
      </p:sp>
      <p:pic>
        <p:nvPicPr>
          <p:cNvPr id="6" name="Picture 21" descr="D:\Back UP BUA\Legal-Bua\งานธุรการ\Logo Engineering Council\COELOGO\COE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51290" cy="838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4</a:t>
            </a:fld>
            <a:endParaRPr lang="th-TH"/>
          </a:p>
        </p:txBody>
      </p:sp>
      <p:graphicFrame>
        <p:nvGraphicFramePr>
          <p:cNvPr id="2" name="ไดอะแกรม 1">
            <a:extLst>
              <a:ext uri="{FF2B5EF4-FFF2-40B4-BE49-F238E27FC236}">
                <a16:creationId xmlns:a16="http://schemas.microsoft.com/office/drawing/2014/main" id="{6F17711A-ED20-45EF-96BA-E735248B43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57940"/>
              </p:ext>
            </p:extLst>
          </p:nvPr>
        </p:nvGraphicFramePr>
        <p:xfrm>
          <a:off x="500033" y="2571744"/>
          <a:ext cx="8215371" cy="400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FCD499C7-69DB-4D87-AD2E-FEBA277C9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ChangeArrowheads="1"/>
          </p:cNvSpPr>
          <p:nvPr/>
        </p:nvSpPr>
        <p:spPr bwMode="auto">
          <a:xfrm>
            <a:off x="533400" y="228600"/>
            <a:ext cx="8077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60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วิศวกรรมควบคุม ( มาตรา </a:t>
            </a:r>
            <a:r>
              <a:rPr lang="en-US" sz="60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4</a:t>
            </a:r>
            <a:r>
              <a:rPr lang="th-TH" sz="60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 )</a:t>
            </a:r>
          </a:p>
        </p:txBody>
      </p:sp>
      <p:sp>
        <p:nvSpPr>
          <p:cNvPr id="235523" name="Rectangle 3"/>
          <p:cNvSpPr>
            <a:spLocks noChangeArrowheads="1"/>
          </p:cNvSpPr>
          <p:nvPr/>
        </p:nvSpPr>
        <p:spPr bwMode="auto">
          <a:xfrm>
            <a:off x="539552" y="1196752"/>
            <a:ext cx="8147050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rgbClr val="009900"/>
              </a:buClr>
              <a:defRPr/>
            </a:pPr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“</a:t>
            </a:r>
            <a:r>
              <a:rPr lang="en-GB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วิชาชีพวิศวกรรม</a:t>
            </a:r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” 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หมายความว่า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742950" lvl="1" indent="-285750" fontAlgn="auto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>
                <a:srgbClr val="009900"/>
              </a:buClr>
              <a:defRPr/>
            </a:pP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วิชาชีพวิศวกรรมในสาขา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วิศวกรรมโยธา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GB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CE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/</a:t>
            </a:r>
          </a:p>
          <a:p>
            <a:pPr marL="742950" lvl="1" indent="-285750" fontAlgn="auto">
              <a:lnSpc>
                <a:spcPct val="60000"/>
              </a:lnSpc>
              <a:spcBef>
                <a:spcPct val="20000"/>
              </a:spcBef>
              <a:spcAft>
                <a:spcPts val="0"/>
              </a:spcAft>
              <a:buClr>
                <a:srgbClr val="009900"/>
              </a:buClr>
              <a:defRPr/>
            </a:pP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วิศวกรรมเหมืองแร่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GB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MinE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/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วิศวกรรมเครื่องกล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GB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ME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/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742950" lvl="1" indent="-28575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09900"/>
              </a:buClr>
              <a:defRPr/>
            </a:pP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วิศวกรรมไฟฟ้า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GB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EE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/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วิศวกรรมอุตสาหการ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GB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IE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/</a:t>
            </a:r>
          </a:p>
          <a:p>
            <a:pPr marL="742950" lvl="1" indent="-28575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09900"/>
              </a:buClr>
              <a:defRPr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GB" sz="40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วิศวกรรม</a:t>
            </a:r>
            <a:r>
              <a:rPr lang="th-TH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สิ่งแวดล้อม 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ENV</a:t>
            </a:r>
            <a:r>
              <a:rPr lang="th-TH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/ วิศวกรรมเคมี 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CHE</a:t>
            </a:r>
            <a:endParaRPr lang="th-TH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742950" lvl="1" indent="-28575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09900"/>
              </a:buClr>
              <a:defRPr/>
            </a:pP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สาขาวิศวกรรมอื่น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ๆ 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ที่กำหนดในกฎกระทรวง</a:t>
            </a: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222" name="Rectangle 8"/>
          <p:cNvSpPr>
            <a:spLocks noChangeArrowheads="1"/>
          </p:cNvSpPr>
          <p:nvPr/>
        </p:nvSpPr>
        <p:spPr bwMode="auto">
          <a:xfrm>
            <a:off x="71883" y="5857875"/>
            <a:ext cx="896461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ctr">
              <a:spcBef>
                <a:spcPct val="20000"/>
              </a:spcBef>
              <a:buClr>
                <a:srgbClr val="009900"/>
              </a:buClr>
            </a:pPr>
            <a:r>
              <a:rPr lang="en-US" sz="3200" b="1" dirty="0">
                <a:solidFill>
                  <a:schemeClr val="hlink"/>
                </a:solidFill>
                <a:latin typeface="Angsana New" pitchFamily="18" charset="-34"/>
              </a:rPr>
              <a:t>http</a:t>
            </a:r>
            <a:r>
              <a:rPr lang="th-TH" sz="3200" b="1" dirty="0">
                <a:solidFill>
                  <a:schemeClr val="hlink"/>
                </a:solidFill>
                <a:latin typeface="Angsana New" pitchFamily="18" charset="-34"/>
              </a:rPr>
              <a:t>://</a:t>
            </a:r>
            <a:r>
              <a:rPr lang="en-US" sz="3200" b="1" dirty="0">
                <a:solidFill>
                  <a:schemeClr val="hlink"/>
                </a:solidFill>
                <a:latin typeface="Angsana New" pitchFamily="18" charset="-34"/>
              </a:rPr>
              <a:t>www</a:t>
            </a:r>
            <a:r>
              <a:rPr lang="th-TH" sz="3200" b="1" dirty="0">
                <a:solidFill>
                  <a:schemeClr val="hlink"/>
                </a:solidFill>
                <a:latin typeface="Angsana New" pitchFamily="18" charset="-34"/>
              </a:rPr>
              <a:t>.</a:t>
            </a:r>
            <a:r>
              <a:rPr lang="en-US" sz="3200" b="1" dirty="0" err="1">
                <a:solidFill>
                  <a:schemeClr val="hlink"/>
                </a:solidFill>
                <a:latin typeface="Angsana New" pitchFamily="18" charset="-34"/>
              </a:rPr>
              <a:t>coe</a:t>
            </a:r>
            <a:r>
              <a:rPr lang="th-TH" sz="3200" b="1" dirty="0">
                <a:solidFill>
                  <a:schemeClr val="hlink"/>
                </a:solidFill>
                <a:latin typeface="Angsana New" pitchFamily="18" charset="-34"/>
              </a:rPr>
              <a:t>.</a:t>
            </a:r>
            <a:r>
              <a:rPr lang="en-US" sz="3200" b="1" dirty="0">
                <a:solidFill>
                  <a:schemeClr val="hlink"/>
                </a:solidFill>
                <a:latin typeface="Angsana New" pitchFamily="18" charset="-34"/>
              </a:rPr>
              <a:t>or</a:t>
            </a:r>
            <a:r>
              <a:rPr lang="th-TH" sz="3200" b="1" dirty="0">
                <a:solidFill>
                  <a:schemeClr val="hlink"/>
                </a:solidFill>
                <a:latin typeface="Angsana New" pitchFamily="18" charset="-34"/>
              </a:rPr>
              <a:t>.</a:t>
            </a:r>
            <a:r>
              <a:rPr lang="en-US" sz="3200" b="1" dirty="0" err="1">
                <a:solidFill>
                  <a:schemeClr val="hlink"/>
                </a:solidFill>
                <a:latin typeface="Angsana New" pitchFamily="18" charset="-34"/>
              </a:rPr>
              <a:t>th</a:t>
            </a:r>
            <a:r>
              <a:rPr lang="th-TH" sz="3200" b="1" dirty="0">
                <a:solidFill>
                  <a:schemeClr val="hlink"/>
                </a:solidFill>
                <a:latin typeface="Angsana New" pitchFamily="18" charset="-34"/>
              </a:rPr>
              <a:t>/</a:t>
            </a:r>
            <a:r>
              <a:rPr lang="en-US" sz="3200" b="1" dirty="0">
                <a:solidFill>
                  <a:schemeClr val="hlink"/>
                </a:solidFill>
                <a:latin typeface="Angsana New" pitchFamily="18" charset="-34"/>
              </a:rPr>
              <a:t>_</a:t>
            </a:r>
            <a:r>
              <a:rPr lang="en-US" sz="3200" b="1" dirty="0" err="1">
                <a:solidFill>
                  <a:schemeClr val="hlink"/>
                </a:solidFill>
                <a:latin typeface="Angsana New" pitchFamily="18" charset="-34"/>
              </a:rPr>
              <a:t>coe</a:t>
            </a:r>
            <a:r>
              <a:rPr lang="th-TH" sz="3200" b="1" dirty="0">
                <a:solidFill>
                  <a:schemeClr val="hlink"/>
                </a:solidFill>
                <a:latin typeface="Angsana New" pitchFamily="18" charset="-34"/>
              </a:rPr>
              <a:t>/</a:t>
            </a:r>
            <a:r>
              <a:rPr lang="en-US" sz="3200" b="1" dirty="0">
                <a:solidFill>
                  <a:schemeClr val="hlink"/>
                </a:solidFill>
                <a:latin typeface="Angsana New" pitchFamily="18" charset="-34"/>
              </a:rPr>
              <a:t>_product</a:t>
            </a:r>
            <a:r>
              <a:rPr lang="th-TH" sz="3200" b="1" dirty="0">
                <a:solidFill>
                  <a:schemeClr val="hlink"/>
                </a:solidFill>
                <a:latin typeface="Angsana New" pitchFamily="18" charset="-34"/>
              </a:rPr>
              <a:t>/</a:t>
            </a:r>
            <a:r>
              <a:rPr lang="en-US" sz="3200" b="1" dirty="0">
                <a:solidFill>
                  <a:schemeClr val="hlink"/>
                </a:solidFill>
                <a:latin typeface="Angsana New" pitchFamily="18" charset="-34"/>
              </a:rPr>
              <a:t>20080215172108-1</a:t>
            </a:r>
            <a:r>
              <a:rPr lang="th-TH" sz="3200" b="1" dirty="0">
                <a:solidFill>
                  <a:schemeClr val="hlink"/>
                </a:solidFill>
                <a:latin typeface="Angsana New" pitchFamily="18" charset="-34"/>
              </a:rPr>
              <a:t>.</a:t>
            </a:r>
            <a:r>
              <a:rPr lang="en-US" sz="3200" b="1" dirty="0">
                <a:solidFill>
                  <a:schemeClr val="hlink"/>
                </a:solidFill>
                <a:latin typeface="Angsana New" pitchFamily="18" charset="-34"/>
              </a:rPr>
              <a:t>PDF</a:t>
            </a:r>
            <a:endParaRPr lang="th-TH" sz="3200" b="1" dirty="0">
              <a:solidFill>
                <a:schemeClr val="hlink"/>
              </a:solidFill>
              <a:latin typeface="Angsana New" pitchFamily="18" charset="-34"/>
            </a:endParaRPr>
          </a:p>
        </p:txBody>
      </p:sp>
      <p:pic>
        <p:nvPicPr>
          <p:cNvPr id="8" name="Picture 21" descr="D:\Back UP BUA\Legal-Bua\งานธุรการ\Logo Engineering Council\COELOGO\COE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51290" cy="838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24B19-9F22-481B-825F-5B6A8E6AC6C2}" type="slidenum">
              <a:rPr lang="th-TH" smtClean="0"/>
              <a:pPr>
                <a:defRPr/>
              </a:pPr>
              <a:t>5</a:t>
            </a:fld>
            <a:endParaRPr lang="th-TH"/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36DEC018-975D-4C27-8520-EF837E9FD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11561" y="-227576"/>
            <a:ext cx="8075240" cy="7627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สำนักงานสภาวิศวกร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หัวหน้าสำนักงาน</a:t>
            </a:r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สภาวิศวกร บริหารงาน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ภายใต้การกำกับดูแล ของเลขาธิการสภาวิศวกร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ประกอบด้วยงาน 8</a:t>
            </a: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ฝ่าย </a:t>
            </a: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สำนัก คือ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742950" indent="-74295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ฝ่ายทะเบียนและใบอนุญาต</a:t>
            </a:r>
            <a:endParaRPr lang="en-US" sz="4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742950" indent="-74295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th-TH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ฝ่ายรับรองปริญญาและจัดสอบ</a:t>
            </a:r>
            <a:endParaRPr lang="en-US" sz="4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742950" indent="-74295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ฝ่ายบริหาร และประชาสัมพันธ์</a:t>
            </a:r>
          </a:p>
          <a:p>
            <a:pPr marL="742950" indent="-74295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th-TH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ฝ่ายการเงิน บัญชี งบประมาณและการพัสดุ</a:t>
            </a:r>
            <a:endParaRPr lang="en-US" sz="4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742950" indent="-74295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ฝ่ายเทคโนโลยีสารสนเทศ</a:t>
            </a:r>
            <a:endParaRPr lang="en-US" sz="4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742950" indent="-74295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th-T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ฝ่ายต่างประเทศ</a:t>
            </a:r>
          </a:p>
          <a:p>
            <a:pPr marL="742950" indent="-74295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th-TH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ฝ่ายกิจการพิเศษ</a:t>
            </a:r>
          </a:p>
          <a:p>
            <a:pPr marL="742950" indent="-74295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ฝ่ายส่งเสริมวิชาชีพวิศวกรรม</a:t>
            </a:r>
          </a:p>
          <a:p>
            <a:pPr marL="742950" lvl="0" indent="-74295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th-TH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สำนักกฎหมายและจรรยาบรรณ </a:t>
            </a:r>
          </a:p>
          <a:p>
            <a:pPr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th-TH" sz="4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" name="Picture 21" descr="D:\Back UP BUA\Legal-Bua\งานธุรการ\Logo Engineering Council\COELOGO\COE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188640"/>
            <a:ext cx="851290" cy="838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24B19-9F22-481B-825F-5B6A8E6AC6C2}" type="slidenum">
              <a:rPr lang="th-TH" smtClean="0"/>
              <a:pPr>
                <a:defRPr/>
              </a:pPr>
              <a:t>6</a:t>
            </a:fld>
            <a:endParaRPr lang="th-TH"/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46D47338-D514-48B2-B5FF-6E6E3AA91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381000" y="44450"/>
            <a:ext cx="8077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66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คณะกรรมการสภาวิศวกร</a:t>
            </a:r>
          </a:p>
        </p:txBody>
      </p:sp>
      <p:sp>
        <p:nvSpPr>
          <p:cNvPr id="497667" name="Rectangle 3"/>
          <p:cNvSpPr>
            <a:spLocks noChangeArrowheads="1"/>
          </p:cNvSpPr>
          <p:nvPr/>
        </p:nvSpPr>
        <p:spPr bwMode="auto">
          <a:xfrm>
            <a:off x="323528" y="1023937"/>
            <a:ext cx="8642350" cy="5429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en-US" sz="40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กรรมการสภาฯ</a:t>
            </a:r>
            <a:r>
              <a:rPr 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ทั้งหมด</a:t>
            </a:r>
            <a:r>
              <a:rPr 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20 </a:t>
            </a:r>
            <a:r>
              <a:rPr lang="en-US" sz="40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คน</a:t>
            </a:r>
            <a:r>
              <a:rPr 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40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แบ่งออกเป็น</a:t>
            </a:r>
            <a:r>
              <a:rPr lang="en-US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1.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กรรมการที่ได้รับเลือกตั้งจาก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มาตรา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24(1)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จำนวน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10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คน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จากสมาชิกทั่วไป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สาขาละ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1คน 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(CE/EE/ME/IE/MINE/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ENV/CHE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)</a:t>
            </a:r>
            <a:b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ที่ได้คะแนนสูงสุดของแต่ละสาขา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และที่ได้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คะแนนสูงสุด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อีก 3 คน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	  </a:t>
            </a:r>
            <a:r>
              <a:rPr lang="th-TH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(เดิมมี 5 สาขา ๆ ละ 2 คนที่ได้คะแนนสูงสุด)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2.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กรรมการที่ได้รับเลือกตั้งจาก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มาตรา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24(2)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จำนวน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5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คน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จากสมาชิกที่ทำงานอยู่ในสถาบันการศึกษา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 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ที่ได้คะแนนสูงสุด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แต่ละสาขาเรียงตาม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ลำดับ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3.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กรรมการที่ได้รับการแต่งตั้งจาก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สภานายกพิเศษ</a:t>
            </a:r>
            <a:r>
              <a:rPr lang="th-TH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(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รมต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.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มหาดไทย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)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จำนวน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5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คน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ไม่จำกัดสาขา</a:t>
            </a:r>
            <a:r>
              <a:rPr lang="en-US" sz="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endParaRPr lang="en-US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" name="Picture 21" descr="D:\Back UP BUA\Legal-Bua\งานธุรการ\Logo Engineering Council\COELOGO\COE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51290" cy="838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508125" y="6237288"/>
            <a:ext cx="60880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CE 6 / EE 4 / ME 3 /IE 2 / ENV 2 / CHE 2 /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MinE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 1</a:t>
            </a:r>
            <a:endParaRPr lang="th-TH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</a:endParaRP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24B19-9F22-481B-825F-5B6A8E6AC6C2}" type="slidenum">
              <a:rPr lang="th-TH" smtClean="0"/>
              <a:pPr>
                <a:defRPr/>
              </a:pPr>
              <a:t>7</a:t>
            </a:fld>
            <a:endParaRPr lang="th-TH"/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BFEF70F4-E899-4789-8BC4-C26EEA88C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381000"/>
            <a:ext cx="5334000" cy="56356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sz="5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สมาชิกสภาวิศวกร</a:t>
            </a:r>
            <a:endParaRPr lang="en-US" sz="5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4277" name="Line 3"/>
          <p:cNvSpPr>
            <a:spLocks noChangeShapeType="1"/>
          </p:cNvSpPr>
          <p:nvPr/>
        </p:nvSpPr>
        <p:spPr bwMode="auto">
          <a:xfrm flipH="1" flipV="1">
            <a:off x="3878263" y="4592638"/>
            <a:ext cx="2116137" cy="665162"/>
          </a:xfrm>
          <a:prstGeom prst="line">
            <a:avLst/>
          </a:prstGeom>
          <a:noFill/>
          <a:ln w="34925">
            <a:solidFill>
              <a:schemeClr val="accent1">
                <a:lumMod val="60000"/>
                <a:lumOff val="40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th-TH"/>
          </a:p>
        </p:txBody>
      </p:sp>
      <p:sp>
        <p:nvSpPr>
          <p:cNvPr id="54278" name="Line 4"/>
          <p:cNvSpPr>
            <a:spLocks noChangeShapeType="1"/>
          </p:cNvSpPr>
          <p:nvPr/>
        </p:nvSpPr>
        <p:spPr bwMode="auto">
          <a:xfrm flipH="1" flipV="1">
            <a:off x="3851275" y="1746250"/>
            <a:ext cx="3095625" cy="920750"/>
          </a:xfrm>
          <a:prstGeom prst="line">
            <a:avLst/>
          </a:prstGeom>
          <a:noFill/>
          <a:ln w="34925">
            <a:solidFill>
              <a:schemeClr val="accent1">
                <a:lumMod val="60000"/>
                <a:lumOff val="40000"/>
              </a:schemeClr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th-TH"/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gray">
          <a:xfrm>
            <a:off x="5181600" y="2438400"/>
            <a:ext cx="2743200" cy="2590800"/>
          </a:xfrm>
          <a:prstGeom prst="ellipse">
            <a:avLst/>
          </a:prstGeom>
          <a:gradFill rotWithShape="1">
            <a:gsLst>
              <a:gs pos="0">
                <a:srgbClr val="063B56"/>
              </a:gs>
              <a:gs pos="100000">
                <a:srgbClr val="0B6A99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9462" name="AutoShape 6"/>
          <p:cNvSpPr>
            <a:spLocks noChangeArrowheads="1"/>
          </p:cNvSpPr>
          <p:nvPr/>
        </p:nvSpPr>
        <p:spPr bwMode="gray">
          <a:xfrm rot="6625733">
            <a:off x="4955381" y="2026444"/>
            <a:ext cx="2976563" cy="32099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21080 w 21600"/>
              <a:gd name="T13" fmla="*/ 0 h 21600"/>
              <a:gd name="T14" fmla="*/ 520 w 21600"/>
              <a:gd name="T15" fmla="*/ 1040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2037" y="10437"/>
                </a:moveTo>
                <a:cubicBezTo>
                  <a:pt x="12072" y="10554"/>
                  <a:pt x="12090" y="10677"/>
                  <a:pt x="12090" y="10800"/>
                </a:cubicBezTo>
                <a:cubicBezTo>
                  <a:pt x="12090" y="11512"/>
                  <a:pt x="11512" y="12090"/>
                  <a:pt x="10800" y="12090"/>
                </a:cubicBezTo>
                <a:cubicBezTo>
                  <a:pt x="10087" y="12090"/>
                  <a:pt x="9510" y="11512"/>
                  <a:pt x="9510" y="10800"/>
                </a:cubicBezTo>
                <a:cubicBezTo>
                  <a:pt x="9509" y="10677"/>
                  <a:pt x="9527" y="10554"/>
                  <a:pt x="9562" y="10437"/>
                </a:cubicBezTo>
                <a:lnTo>
                  <a:pt x="436" y="7761"/>
                </a:lnTo>
                <a:cubicBezTo>
                  <a:pt x="146" y="8748"/>
                  <a:pt x="-1" y="9771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9771"/>
                  <a:pt x="21453" y="8748"/>
                  <a:pt x="21163" y="7761"/>
                </a:cubicBezTo>
                <a:close/>
              </a:path>
            </a:pathLst>
          </a:custGeom>
          <a:gradFill rotWithShape="1">
            <a:gsLst>
              <a:gs pos="0">
                <a:srgbClr val="EEDD00"/>
              </a:gs>
              <a:gs pos="100000">
                <a:srgbClr val="A39800"/>
              </a:gs>
            </a:gsLst>
            <a:lin ang="2700000" scaled="1"/>
          </a:gra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EEDD00"/>
            </a:extrusionClr>
          </a:sp3d>
        </p:spPr>
        <p:txBody>
          <a:bodyPr wrap="none" anchor="ctr">
            <a:flatTx/>
          </a:bodyPr>
          <a:lstStyle/>
          <a:p>
            <a:endParaRPr lang="th-TH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gray">
          <a:xfrm>
            <a:off x="6299200" y="3722688"/>
            <a:ext cx="344488" cy="344487"/>
          </a:xfrm>
          <a:prstGeom prst="ellipse">
            <a:avLst/>
          </a:prstGeom>
          <a:solidFill>
            <a:srgbClr val="453D2F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940550" y="3652838"/>
            <a:ext cx="555625" cy="688975"/>
            <a:chOff x="1971" y="2318"/>
            <a:chExt cx="482" cy="596"/>
          </a:xfrm>
        </p:grpSpPr>
        <p:sp>
          <p:nvSpPr>
            <p:cNvPr id="19492" name="Oval 10"/>
            <p:cNvSpPr>
              <a:spLocks noChangeArrowheads="1"/>
            </p:cNvSpPr>
            <p:nvPr/>
          </p:nvSpPr>
          <p:spPr bwMode="invGray">
            <a:xfrm>
              <a:off x="2149" y="2318"/>
              <a:ext cx="126" cy="123"/>
            </a:xfrm>
            <a:prstGeom prst="ellipse">
              <a:avLst/>
            </a:prstGeom>
            <a:solidFill>
              <a:schemeClr val="bg2">
                <a:alpha val="39999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9493" name="Freeform 11"/>
            <p:cNvSpPr>
              <a:spLocks/>
            </p:cNvSpPr>
            <p:nvPr/>
          </p:nvSpPr>
          <p:spPr bwMode="invGray">
            <a:xfrm>
              <a:off x="1971" y="2336"/>
              <a:ext cx="482" cy="578"/>
            </a:xfrm>
            <a:custGeom>
              <a:avLst/>
              <a:gdLst>
                <a:gd name="T0" fmla="*/ 0 w 3312"/>
                <a:gd name="T1" fmla="*/ 0 h 3962"/>
                <a:gd name="T2" fmla="*/ 0 w 3312"/>
                <a:gd name="T3" fmla="*/ 0 h 3962"/>
                <a:gd name="T4" fmla="*/ 0 w 3312"/>
                <a:gd name="T5" fmla="*/ 0 h 3962"/>
                <a:gd name="T6" fmla="*/ 0 w 3312"/>
                <a:gd name="T7" fmla="*/ 0 h 3962"/>
                <a:gd name="T8" fmla="*/ 0 w 3312"/>
                <a:gd name="T9" fmla="*/ 0 h 3962"/>
                <a:gd name="T10" fmla="*/ 0 w 3312"/>
                <a:gd name="T11" fmla="*/ 0 h 3962"/>
                <a:gd name="T12" fmla="*/ 0 w 3312"/>
                <a:gd name="T13" fmla="*/ 0 h 3962"/>
                <a:gd name="T14" fmla="*/ 0 w 3312"/>
                <a:gd name="T15" fmla="*/ 0 h 3962"/>
                <a:gd name="T16" fmla="*/ 0 w 3312"/>
                <a:gd name="T17" fmla="*/ 0 h 3962"/>
                <a:gd name="T18" fmla="*/ 0 w 3312"/>
                <a:gd name="T19" fmla="*/ 0 h 3962"/>
                <a:gd name="T20" fmla="*/ 0 w 3312"/>
                <a:gd name="T21" fmla="*/ 0 h 3962"/>
                <a:gd name="T22" fmla="*/ 0 w 3312"/>
                <a:gd name="T23" fmla="*/ 0 h 3962"/>
                <a:gd name="T24" fmla="*/ 0 w 3312"/>
                <a:gd name="T25" fmla="*/ 0 h 3962"/>
                <a:gd name="T26" fmla="*/ 0 w 3312"/>
                <a:gd name="T27" fmla="*/ 0 h 3962"/>
                <a:gd name="T28" fmla="*/ 0 w 3312"/>
                <a:gd name="T29" fmla="*/ 0 h 3962"/>
                <a:gd name="T30" fmla="*/ 0 w 3312"/>
                <a:gd name="T31" fmla="*/ 0 h 3962"/>
                <a:gd name="T32" fmla="*/ 0 w 3312"/>
                <a:gd name="T33" fmla="*/ 0 h 3962"/>
                <a:gd name="T34" fmla="*/ 0 w 3312"/>
                <a:gd name="T35" fmla="*/ 0 h 3962"/>
                <a:gd name="T36" fmla="*/ 0 w 3312"/>
                <a:gd name="T37" fmla="*/ 0 h 3962"/>
                <a:gd name="T38" fmla="*/ 0 w 3312"/>
                <a:gd name="T39" fmla="*/ 0 h 3962"/>
                <a:gd name="T40" fmla="*/ 0 w 3312"/>
                <a:gd name="T41" fmla="*/ 0 h 3962"/>
                <a:gd name="T42" fmla="*/ 0 w 3312"/>
                <a:gd name="T43" fmla="*/ 0 h 3962"/>
                <a:gd name="T44" fmla="*/ 0 w 3312"/>
                <a:gd name="T45" fmla="*/ 0 h 3962"/>
                <a:gd name="T46" fmla="*/ 0 w 3312"/>
                <a:gd name="T47" fmla="*/ 0 h 396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312"/>
                <a:gd name="T73" fmla="*/ 0 h 3962"/>
                <a:gd name="T74" fmla="*/ 3312 w 3312"/>
                <a:gd name="T75" fmla="*/ 3962 h 396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312" h="3962">
                  <a:moveTo>
                    <a:pt x="1376" y="696"/>
                  </a:moveTo>
                  <a:cubicBezTo>
                    <a:pt x="1401" y="795"/>
                    <a:pt x="1489" y="920"/>
                    <a:pt x="1639" y="920"/>
                  </a:cubicBezTo>
                  <a:cubicBezTo>
                    <a:pt x="1801" y="920"/>
                    <a:pt x="1876" y="795"/>
                    <a:pt x="1926" y="708"/>
                  </a:cubicBezTo>
                  <a:lnTo>
                    <a:pt x="2940" y="66"/>
                  </a:lnTo>
                  <a:cubicBezTo>
                    <a:pt x="3042" y="0"/>
                    <a:pt x="3142" y="16"/>
                    <a:pt x="3204" y="78"/>
                  </a:cubicBezTo>
                  <a:cubicBezTo>
                    <a:pt x="3267" y="140"/>
                    <a:pt x="3312" y="264"/>
                    <a:pt x="3072" y="444"/>
                  </a:cubicBezTo>
                  <a:lnTo>
                    <a:pt x="2139" y="1081"/>
                  </a:lnTo>
                  <a:lnTo>
                    <a:pt x="2476" y="2372"/>
                  </a:lnTo>
                  <a:lnTo>
                    <a:pt x="2251" y="2435"/>
                  </a:lnTo>
                  <a:lnTo>
                    <a:pt x="2614" y="3589"/>
                  </a:lnTo>
                  <a:cubicBezTo>
                    <a:pt x="2651" y="3751"/>
                    <a:pt x="2639" y="3863"/>
                    <a:pt x="2539" y="3925"/>
                  </a:cubicBezTo>
                  <a:cubicBezTo>
                    <a:pt x="2401" y="3962"/>
                    <a:pt x="2289" y="3863"/>
                    <a:pt x="2226" y="3689"/>
                  </a:cubicBezTo>
                  <a:cubicBezTo>
                    <a:pt x="2101" y="3453"/>
                    <a:pt x="1876" y="2720"/>
                    <a:pt x="1789" y="2534"/>
                  </a:cubicBezTo>
                  <a:lnTo>
                    <a:pt x="1414" y="2534"/>
                  </a:lnTo>
                  <a:cubicBezTo>
                    <a:pt x="1339" y="2770"/>
                    <a:pt x="1151" y="3465"/>
                    <a:pt x="1051" y="3689"/>
                  </a:cubicBezTo>
                  <a:cubicBezTo>
                    <a:pt x="1001" y="3838"/>
                    <a:pt x="914" y="3950"/>
                    <a:pt x="789" y="3925"/>
                  </a:cubicBezTo>
                  <a:cubicBezTo>
                    <a:pt x="714" y="3875"/>
                    <a:pt x="614" y="3838"/>
                    <a:pt x="676" y="3577"/>
                  </a:cubicBezTo>
                  <a:lnTo>
                    <a:pt x="1001" y="2459"/>
                  </a:lnTo>
                  <a:lnTo>
                    <a:pt x="751" y="2397"/>
                  </a:lnTo>
                  <a:lnTo>
                    <a:pt x="1126" y="1081"/>
                  </a:lnTo>
                  <a:lnTo>
                    <a:pt x="139" y="497"/>
                  </a:lnTo>
                  <a:cubicBezTo>
                    <a:pt x="54" y="402"/>
                    <a:pt x="0" y="342"/>
                    <a:pt x="60" y="180"/>
                  </a:cubicBezTo>
                  <a:cubicBezTo>
                    <a:pt x="186" y="102"/>
                    <a:pt x="214" y="112"/>
                    <a:pt x="389" y="162"/>
                  </a:cubicBezTo>
                  <a:lnTo>
                    <a:pt x="1376" y="696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19050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</p:grpSp>
      <p:sp>
        <p:nvSpPr>
          <p:cNvPr id="19465" name="Rectangle 13"/>
          <p:cNvSpPr>
            <a:spLocks noChangeArrowheads="1"/>
          </p:cNvSpPr>
          <p:nvPr/>
        </p:nvSpPr>
        <p:spPr bwMode="gray">
          <a:xfrm>
            <a:off x="1139825" y="1752600"/>
            <a:ext cx="2630488" cy="2819400"/>
          </a:xfrm>
          <a:prstGeom prst="rect">
            <a:avLst/>
          </a:prstGeom>
          <a:noFill/>
          <a:ln w="38100" cap="rnd" algn="ctr">
            <a:solidFill>
              <a:schemeClr val="bg2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9466" name="Rectangle 14"/>
          <p:cNvSpPr>
            <a:spLocks noChangeArrowheads="1"/>
          </p:cNvSpPr>
          <p:nvPr/>
        </p:nvSpPr>
        <p:spPr bwMode="gray">
          <a:xfrm>
            <a:off x="1219200" y="2514600"/>
            <a:ext cx="2590800" cy="1717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10000"/>
              </a:lnSpc>
              <a:buFontTx/>
              <a:buAutoNum type="arabicPeriod"/>
            </a:pPr>
            <a:r>
              <a:rPr lang="th-TH" sz="32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สมาชิกสามัญ</a:t>
            </a:r>
          </a:p>
          <a:p>
            <a:pPr marL="342900" indent="-342900">
              <a:lnSpc>
                <a:spcPct val="110000"/>
              </a:lnSpc>
              <a:buFontTx/>
              <a:buAutoNum type="arabicPeriod"/>
            </a:pPr>
            <a:r>
              <a:rPr lang="th-TH" sz="32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สมาชิกวิสามัญ</a:t>
            </a:r>
          </a:p>
          <a:p>
            <a:pPr marL="342900" indent="-342900">
              <a:lnSpc>
                <a:spcPct val="110000"/>
              </a:lnSpc>
              <a:buFontTx/>
              <a:buAutoNum type="arabicPeriod"/>
            </a:pPr>
            <a:r>
              <a:rPr lang="th-TH" sz="32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สมาชิกกิตติมศักดิ์</a:t>
            </a:r>
            <a:endParaRPr lang="en-US" sz="3200" b="1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5663" name="AutoShape 15"/>
          <p:cNvSpPr>
            <a:spLocks noChangeArrowheads="1"/>
          </p:cNvSpPr>
          <p:nvPr/>
        </p:nvSpPr>
        <p:spPr bwMode="gray">
          <a:xfrm>
            <a:off x="838200" y="1371600"/>
            <a:ext cx="3124200" cy="1143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40000"/>
                  <a:invGamma/>
                </a:schemeClr>
              </a:gs>
            </a:gsLst>
            <a:lin ang="5400000" scaled="1"/>
          </a:gradFill>
          <a:ln w="19050">
            <a:solidFill>
              <a:schemeClr val="bg1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19468" name="Rectangle 16"/>
          <p:cNvSpPr>
            <a:spLocks noChangeArrowheads="1"/>
          </p:cNvSpPr>
          <p:nvPr/>
        </p:nvSpPr>
        <p:spPr bwMode="gray">
          <a:xfrm>
            <a:off x="914400" y="1524000"/>
            <a:ext cx="3048000" cy="1016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30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มาตรา 11 </a:t>
            </a:r>
          </a:p>
          <a:p>
            <a:pPr algn="ctr"/>
            <a:r>
              <a:rPr lang="th-TH" sz="30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พ.ร.บ. วิศวกร พ.ศ. 2542</a:t>
            </a:r>
            <a:endParaRPr lang="en-US" sz="30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4876800" y="1868488"/>
            <a:ext cx="2057400" cy="1254125"/>
            <a:chOff x="3375" y="1588"/>
            <a:chExt cx="796" cy="594"/>
          </a:xfrm>
        </p:grpSpPr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3375" y="1588"/>
              <a:ext cx="404" cy="594"/>
              <a:chOff x="3220" y="1593"/>
              <a:chExt cx="404" cy="594"/>
            </a:xfrm>
          </p:grpSpPr>
          <p:sp>
            <p:nvSpPr>
              <p:cNvPr id="19490" name="Oval 19"/>
              <p:cNvSpPr>
                <a:spLocks noChangeArrowheads="1"/>
              </p:cNvSpPr>
              <p:nvPr/>
            </p:nvSpPr>
            <p:spPr bwMode="gray">
              <a:xfrm flipH="1">
                <a:off x="3366" y="1593"/>
                <a:ext cx="109" cy="124"/>
              </a:xfrm>
              <a:prstGeom prst="ellipse">
                <a:avLst/>
              </a:prstGeom>
              <a:gradFill rotWithShape="1">
                <a:gsLst>
                  <a:gs pos="0">
                    <a:srgbClr val="53A5FF"/>
                  </a:gs>
                  <a:gs pos="100000">
                    <a:srgbClr val="488EDC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PerspectiveFront">
                  <a:rot lat="21299970" lon="600000" rev="0"/>
                </a:camera>
                <a:lightRig rig="legacyNormal3" dir="t"/>
              </a:scene3d>
              <a:sp3d extrusionH="227000" prstMaterial="legacyMetal">
                <a:bevelT w="13500" h="13500" prst="angle"/>
                <a:bevelB w="13500" h="13500" prst="angle"/>
                <a:extrusionClr>
                  <a:srgbClr val="8BDAFD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th-TH"/>
              </a:p>
            </p:txBody>
          </p:sp>
          <p:sp>
            <p:nvSpPr>
              <p:cNvPr id="19491" name="Freeform 20"/>
              <p:cNvSpPr>
                <a:spLocks/>
              </p:cNvSpPr>
              <p:nvPr/>
            </p:nvSpPr>
            <p:spPr bwMode="gray">
              <a:xfrm flipH="1">
                <a:off x="3220" y="1714"/>
                <a:ext cx="404" cy="473"/>
              </a:xfrm>
              <a:custGeom>
                <a:avLst/>
                <a:gdLst>
                  <a:gd name="T0" fmla="*/ 0 w 2614"/>
                  <a:gd name="T1" fmla="*/ 0 h 2630"/>
                  <a:gd name="T2" fmla="*/ 0 w 2614"/>
                  <a:gd name="T3" fmla="*/ 0 h 2630"/>
                  <a:gd name="T4" fmla="*/ 0 w 2614"/>
                  <a:gd name="T5" fmla="*/ 0 h 2630"/>
                  <a:gd name="T6" fmla="*/ 0 w 2614"/>
                  <a:gd name="T7" fmla="*/ 0 h 2630"/>
                  <a:gd name="T8" fmla="*/ 0 w 2614"/>
                  <a:gd name="T9" fmla="*/ 0 h 2630"/>
                  <a:gd name="T10" fmla="*/ 0 w 2614"/>
                  <a:gd name="T11" fmla="*/ 0 h 2630"/>
                  <a:gd name="T12" fmla="*/ 0 w 2614"/>
                  <a:gd name="T13" fmla="*/ 0 h 2630"/>
                  <a:gd name="T14" fmla="*/ 0 w 2614"/>
                  <a:gd name="T15" fmla="*/ 0 h 2630"/>
                  <a:gd name="T16" fmla="*/ 0 w 2614"/>
                  <a:gd name="T17" fmla="*/ 0 h 2630"/>
                  <a:gd name="T18" fmla="*/ 0 w 2614"/>
                  <a:gd name="T19" fmla="*/ 0 h 2630"/>
                  <a:gd name="T20" fmla="*/ 0 w 2614"/>
                  <a:gd name="T21" fmla="*/ 0 h 2630"/>
                  <a:gd name="T22" fmla="*/ 0 w 2614"/>
                  <a:gd name="T23" fmla="*/ 0 h 2630"/>
                  <a:gd name="T24" fmla="*/ 0 w 2614"/>
                  <a:gd name="T25" fmla="*/ 0 h 2630"/>
                  <a:gd name="T26" fmla="*/ 0 w 2614"/>
                  <a:gd name="T27" fmla="*/ 0 h 2630"/>
                  <a:gd name="T28" fmla="*/ 0 w 2614"/>
                  <a:gd name="T29" fmla="*/ 0 h 2630"/>
                  <a:gd name="T30" fmla="*/ 0 w 2614"/>
                  <a:gd name="T31" fmla="*/ 0 h 2630"/>
                  <a:gd name="T32" fmla="*/ 0 w 2614"/>
                  <a:gd name="T33" fmla="*/ 0 h 2630"/>
                  <a:gd name="T34" fmla="*/ 0 w 2614"/>
                  <a:gd name="T35" fmla="*/ 0 h 2630"/>
                  <a:gd name="T36" fmla="*/ 0 w 2614"/>
                  <a:gd name="T37" fmla="*/ 0 h 2630"/>
                  <a:gd name="T38" fmla="*/ 0 w 2614"/>
                  <a:gd name="T39" fmla="*/ 0 h 2630"/>
                  <a:gd name="T40" fmla="*/ 0 w 2614"/>
                  <a:gd name="T41" fmla="*/ 0 h 263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14"/>
                  <a:gd name="T64" fmla="*/ 0 h 2630"/>
                  <a:gd name="T65" fmla="*/ 2614 w 2614"/>
                  <a:gd name="T66" fmla="*/ 2630 h 263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14" h="2630">
                    <a:moveTo>
                      <a:pt x="1176" y="0"/>
                    </a:moveTo>
                    <a:cubicBezTo>
                      <a:pt x="1196" y="78"/>
                      <a:pt x="1274" y="182"/>
                      <a:pt x="1316" y="180"/>
                    </a:cubicBezTo>
                    <a:cubicBezTo>
                      <a:pt x="1358" y="178"/>
                      <a:pt x="1412" y="78"/>
                      <a:pt x="1448" y="0"/>
                    </a:cubicBezTo>
                    <a:cubicBezTo>
                      <a:pt x="1976" y="0"/>
                      <a:pt x="2504" y="0"/>
                      <a:pt x="2504" y="0"/>
                    </a:cubicBezTo>
                    <a:cubicBezTo>
                      <a:pt x="2576" y="4"/>
                      <a:pt x="2612" y="94"/>
                      <a:pt x="2610" y="146"/>
                    </a:cubicBezTo>
                    <a:cubicBezTo>
                      <a:pt x="2610" y="194"/>
                      <a:pt x="2614" y="294"/>
                      <a:pt x="2492" y="312"/>
                    </a:cubicBezTo>
                    <a:cubicBezTo>
                      <a:pt x="2104" y="312"/>
                      <a:pt x="1716" y="312"/>
                      <a:pt x="1716" y="312"/>
                    </a:cubicBezTo>
                    <a:lnTo>
                      <a:pt x="2180" y="2278"/>
                    </a:lnTo>
                    <a:cubicBezTo>
                      <a:pt x="2210" y="2506"/>
                      <a:pt x="2116" y="2574"/>
                      <a:pt x="2048" y="2586"/>
                    </a:cubicBezTo>
                    <a:cubicBezTo>
                      <a:pt x="1982" y="2614"/>
                      <a:pt x="1826" y="2600"/>
                      <a:pt x="1770" y="2454"/>
                    </a:cubicBezTo>
                    <a:cubicBezTo>
                      <a:pt x="1681" y="2159"/>
                      <a:pt x="1592" y="1864"/>
                      <a:pt x="1592" y="1864"/>
                    </a:cubicBezTo>
                    <a:cubicBezTo>
                      <a:pt x="1520" y="1604"/>
                      <a:pt x="1380" y="1490"/>
                      <a:pt x="1304" y="1494"/>
                    </a:cubicBezTo>
                    <a:cubicBezTo>
                      <a:pt x="1164" y="1510"/>
                      <a:pt x="1062" y="1698"/>
                      <a:pt x="1006" y="1888"/>
                    </a:cubicBezTo>
                    <a:cubicBezTo>
                      <a:pt x="910" y="2176"/>
                      <a:pt x="900" y="2302"/>
                      <a:pt x="856" y="2396"/>
                    </a:cubicBezTo>
                    <a:cubicBezTo>
                      <a:pt x="816" y="2508"/>
                      <a:pt x="720" y="2630"/>
                      <a:pt x="570" y="2596"/>
                    </a:cubicBezTo>
                    <a:cubicBezTo>
                      <a:pt x="506" y="2564"/>
                      <a:pt x="376" y="2548"/>
                      <a:pt x="440" y="2256"/>
                    </a:cubicBezTo>
                    <a:lnTo>
                      <a:pt x="906" y="310"/>
                    </a:lnTo>
                    <a:lnTo>
                      <a:pt x="148" y="310"/>
                    </a:lnTo>
                    <a:cubicBezTo>
                      <a:pt x="48" y="304"/>
                      <a:pt x="7" y="226"/>
                      <a:pt x="2" y="174"/>
                    </a:cubicBezTo>
                    <a:cubicBezTo>
                      <a:pt x="0" y="118"/>
                      <a:pt x="20" y="0"/>
                      <a:pt x="148" y="2"/>
                    </a:cubicBezTo>
                    <a:cubicBezTo>
                      <a:pt x="342" y="2"/>
                      <a:pt x="1176" y="0"/>
                      <a:pt x="1176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53A5FF"/>
                  </a:gs>
                  <a:gs pos="100000">
                    <a:srgbClr val="488EDC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PerspectiveFront">
                  <a:rot lat="21299970" lon="600000" rev="0"/>
                </a:camera>
                <a:lightRig rig="legacyNormal3" dir="t"/>
              </a:scene3d>
              <a:sp3d extrusionH="227000" prstMaterial="legacyMetal">
                <a:bevelT w="13500" h="13500" prst="angle"/>
                <a:bevelB w="13500" h="13500" prst="angle"/>
                <a:extrusionClr>
                  <a:srgbClr val="8BDAFD"/>
                </a:extrusionClr>
              </a:sp3d>
            </p:spPr>
            <p:txBody>
              <a:bodyPr>
                <a:flatTx/>
              </a:bodyPr>
              <a:lstStyle/>
              <a:p>
                <a:endParaRPr lang="th-TH"/>
              </a:p>
            </p:txBody>
          </p:sp>
        </p:grpSp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3785" y="1611"/>
              <a:ext cx="386" cy="568"/>
              <a:chOff x="3636" y="1609"/>
              <a:chExt cx="386" cy="568"/>
            </a:xfrm>
          </p:grpSpPr>
          <p:sp>
            <p:nvSpPr>
              <p:cNvPr id="19488" name="Freeform 22"/>
              <p:cNvSpPr>
                <a:spLocks/>
              </p:cNvSpPr>
              <p:nvPr/>
            </p:nvSpPr>
            <p:spPr bwMode="gray">
              <a:xfrm>
                <a:off x="3636" y="1723"/>
                <a:ext cx="386" cy="454"/>
              </a:xfrm>
              <a:custGeom>
                <a:avLst/>
                <a:gdLst>
                  <a:gd name="T0" fmla="*/ 0 w 2614"/>
                  <a:gd name="T1" fmla="*/ 0 h 2628"/>
                  <a:gd name="T2" fmla="*/ 0 w 2614"/>
                  <a:gd name="T3" fmla="*/ 0 h 2628"/>
                  <a:gd name="T4" fmla="*/ 0 w 2614"/>
                  <a:gd name="T5" fmla="*/ 0 h 2628"/>
                  <a:gd name="T6" fmla="*/ 0 w 2614"/>
                  <a:gd name="T7" fmla="*/ 0 h 2628"/>
                  <a:gd name="T8" fmla="*/ 0 w 2614"/>
                  <a:gd name="T9" fmla="*/ 0 h 2628"/>
                  <a:gd name="T10" fmla="*/ 0 w 2614"/>
                  <a:gd name="T11" fmla="*/ 0 h 2628"/>
                  <a:gd name="T12" fmla="*/ 0 w 2614"/>
                  <a:gd name="T13" fmla="*/ 0 h 2628"/>
                  <a:gd name="T14" fmla="*/ 0 w 2614"/>
                  <a:gd name="T15" fmla="*/ 0 h 2628"/>
                  <a:gd name="T16" fmla="*/ 0 w 2614"/>
                  <a:gd name="T17" fmla="*/ 0 h 2628"/>
                  <a:gd name="T18" fmla="*/ 0 w 2614"/>
                  <a:gd name="T19" fmla="*/ 0 h 2628"/>
                  <a:gd name="T20" fmla="*/ 0 w 2614"/>
                  <a:gd name="T21" fmla="*/ 0 h 2628"/>
                  <a:gd name="T22" fmla="*/ 0 w 2614"/>
                  <a:gd name="T23" fmla="*/ 0 h 2628"/>
                  <a:gd name="T24" fmla="*/ 0 w 2614"/>
                  <a:gd name="T25" fmla="*/ 0 h 2628"/>
                  <a:gd name="T26" fmla="*/ 0 w 2614"/>
                  <a:gd name="T27" fmla="*/ 0 h 2628"/>
                  <a:gd name="T28" fmla="*/ 0 w 2614"/>
                  <a:gd name="T29" fmla="*/ 0 h 2628"/>
                  <a:gd name="T30" fmla="*/ 0 w 2614"/>
                  <a:gd name="T31" fmla="*/ 0 h 2628"/>
                  <a:gd name="T32" fmla="*/ 0 w 2614"/>
                  <a:gd name="T33" fmla="*/ 0 h 2628"/>
                  <a:gd name="T34" fmla="*/ 0 w 2614"/>
                  <a:gd name="T35" fmla="*/ 0 h 2628"/>
                  <a:gd name="T36" fmla="*/ 0 w 2614"/>
                  <a:gd name="T37" fmla="*/ 0 h 2628"/>
                  <a:gd name="T38" fmla="*/ 0 w 2614"/>
                  <a:gd name="T39" fmla="*/ 0 h 2628"/>
                  <a:gd name="T40" fmla="*/ 0 w 2614"/>
                  <a:gd name="T41" fmla="*/ 0 h 2628"/>
                  <a:gd name="T42" fmla="*/ 0 w 2614"/>
                  <a:gd name="T43" fmla="*/ 0 h 2628"/>
                  <a:gd name="T44" fmla="*/ 0 w 2614"/>
                  <a:gd name="T45" fmla="*/ 0 h 2628"/>
                  <a:gd name="T46" fmla="*/ 0 w 2614"/>
                  <a:gd name="T47" fmla="*/ 0 h 262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614"/>
                  <a:gd name="T73" fmla="*/ 0 h 2628"/>
                  <a:gd name="T74" fmla="*/ 2614 w 2614"/>
                  <a:gd name="T75" fmla="*/ 2628 h 262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614" h="2628">
                    <a:moveTo>
                      <a:pt x="1100" y="0"/>
                    </a:moveTo>
                    <a:cubicBezTo>
                      <a:pt x="1120" y="78"/>
                      <a:pt x="1193" y="183"/>
                      <a:pt x="1316" y="180"/>
                    </a:cubicBezTo>
                    <a:cubicBezTo>
                      <a:pt x="1439" y="177"/>
                      <a:pt x="1472" y="84"/>
                      <a:pt x="1508" y="6"/>
                    </a:cubicBezTo>
                    <a:cubicBezTo>
                      <a:pt x="2036" y="6"/>
                      <a:pt x="2504" y="0"/>
                      <a:pt x="2504" y="0"/>
                    </a:cubicBezTo>
                    <a:cubicBezTo>
                      <a:pt x="2576" y="4"/>
                      <a:pt x="2612" y="94"/>
                      <a:pt x="2610" y="146"/>
                    </a:cubicBezTo>
                    <a:cubicBezTo>
                      <a:pt x="2610" y="194"/>
                      <a:pt x="2614" y="294"/>
                      <a:pt x="2492" y="312"/>
                    </a:cubicBezTo>
                    <a:cubicBezTo>
                      <a:pt x="2104" y="312"/>
                      <a:pt x="1716" y="312"/>
                      <a:pt x="1716" y="312"/>
                    </a:cubicBezTo>
                    <a:lnTo>
                      <a:pt x="1985" y="1350"/>
                    </a:lnTo>
                    <a:lnTo>
                      <a:pt x="1805" y="1401"/>
                    </a:lnTo>
                    <a:lnTo>
                      <a:pt x="2093" y="2328"/>
                    </a:lnTo>
                    <a:cubicBezTo>
                      <a:pt x="2126" y="2457"/>
                      <a:pt x="2117" y="2547"/>
                      <a:pt x="2030" y="2598"/>
                    </a:cubicBezTo>
                    <a:cubicBezTo>
                      <a:pt x="1919" y="2628"/>
                      <a:pt x="1834" y="2552"/>
                      <a:pt x="1778" y="2406"/>
                    </a:cubicBezTo>
                    <a:cubicBezTo>
                      <a:pt x="1679" y="2219"/>
                      <a:pt x="1507" y="1628"/>
                      <a:pt x="1436" y="1476"/>
                    </a:cubicBezTo>
                    <a:lnTo>
                      <a:pt x="1136" y="1476"/>
                    </a:lnTo>
                    <a:cubicBezTo>
                      <a:pt x="1070" y="1668"/>
                      <a:pt x="926" y="2226"/>
                      <a:pt x="842" y="2412"/>
                    </a:cubicBezTo>
                    <a:cubicBezTo>
                      <a:pt x="802" y="2524"/>
                      <a:pt x="728" y="2616"/>
                      <a:pt x="635" y="2595"/>
                    </a:cubicBezTo>
                    <a:cubicBezTo>
                      <a:pt x="571" y="2563"/>
                      <a:pt x="488" y="2532"/>
                      <a:pt x="545" y="2316"/>
                    </a:cubicBezTo>
                    <a:lnTo>
                      <a:pt x="797" y="1416"/>
                    </a:lnTo>
                    <a:lnTo>
                      <a:pt x="602" y="1368"/>
                    </a:lnTo>
                    <a:lnTo>
                      <a:pt x="906" y="310"/>
                    </a:lnTo>
                    <a:lnTo>
                      <a:pt x="148" y="310"/>
                    </a:lnTo>
                    <a:cubicBezTo>
                      <a:pt x="48" y="304"/>
                      <a:pt x="7" y="226"/>
                      <a:pt x="2" y="174"/>
                    </a:cubicBezTo>
                    <a:cubicBezTo>
                      <a:pt x="0" y="118"/>
                      <a:pt x="20" y="0"/>
                      <a:pt x="148" y="2"/>
                    </a:cubicBezTo>
                    <a:cubicBezTo>
                      <a:pt x="342" y="2"/>
                      <a:pt x="1160" y="0"/>
                      <a:pt x="11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EB759"/>
                  </a:gs>
                  <a:gs pos="100000">
                    <a:srgbClr val="FE9E1E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PerspectiveBottomRight"/>
                <a:lightRig rig="legacyNormal2" dir="t"/>
              </a:scene3d>
              <a:sp3d extrusionH="227000" prstMaterial="legacyMetal">
                <a:bevelT w="13500" h="13500" prst="angle"/>
                <a:bevelB w="13500" h="13500" prst="angle"/>
                <a:extrusionClr>
                  <a:srgbClr val="F9FF11"/>
                </a:extrusionClr>
              </a:sp3d>
            </p:spPr>
            <p:txBody>
              <a:bodyPr>
                <a:flatTx/>
              </a:bodyPr>
              <a:lstStyle/>
              <a:p>
                <a:endParaRPr lang="th-TH"/>
              </a:p>
            </p:txBody>
          </p:sp>
          <p:sp>
            <p:nvSpPr>
              <p:cNvPr id="19489" name="Oval 23"/>
              <p:cNvSpPr>
                <a:spLocks noChangeArrowheads="1"/>
              </p:cNvSpPr>
              <p:nvPr/>
            </p:nvSpPr>
            <p:spPr bwMode="gray">
              <a:xfrm>
                <a:off x="3779" y="1609"/>
                <a:ext cx="102" cy="117"/>
              </a:xfrm>
              <a:prstGeom prst="ellipse">
                <a:avLst/>
              </a:prstGeom>
              <a:gradFill rotWithShape="1">
                <a:gsLst>
                  <a:gs pos="0">
                    <a:srgbClr val="FEB759"/>
                  </a:gs>
                  <a:gs pos="100000">
                    <a:srgbClr val="FE9E1E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PerspectiveBottomRight"/>
                <a:lightRig rig="legacyNormal2" dir="t"/>
              </a:scene3d>
              <a:sp3d extrusionH="227000" prstMaterial="legacyMetal">
                <a:bevelT w="13500" h="13500" prst="angle"/>
                <a:bevelB w="13500" h="13500" prst="angle"/>
                <a:extrusionClr>
                  <a:srgbClr val="F9FF1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th-TH"/>
              </a:p>
            </p:txBody>
          </p:sp>
        </p:grpSp>
      </p:grpSp>
      <p:grpSp>
        <p:nvGrpSpPr>
          <p:cNvPr id="6" name="Group 47"/>
          <p:cNvGrpSpPr>
            <a:grpSpLocks/>
          </p:cNvGrpSpPr>
          <p:nvPr/>
        </p:nvGrpSpPr>
        <p:grpSpPr bwMode="auto">
          <a:xfrm>
            <a:off x="76200" y="4953000"/>
            <a:ext cx="5029200" cy="666750"/>
            <a:chOff x="1152" y="1440"/>
            <a:chExt cx="3360" cy="468"/>
          </a:xfrm>
        </p:grpSpPr>
        <p:sp>
          <p:nvSpPr>
            <p:cNvPr id="19479" name="AutoShape 48"/>
            <p:cNvSpPr>
              <a:spLocks noChangeArrowheads="1"/>
            </p:cNvSpPr>
            <p:nvPr/>
          </p:nvSpPr>
          <p:spPr bwMode="gray">
            <a:xfrm>
              <a:off x="1382" y="1475"/>
              <a:ext cx="3130" cy="421"/>
            </a:xfrm>
            <a:prstGeom prst="roundRect">
              <a:avLst>
                <a:gd name="adj" fmla="val 50000"/>
              </a:avLst>
            </a:prstGeom>
            <a:noFill/>
            <a:ln w="38100" algn="ctr">
              <a:solidFill>
                <a:schemeClr val="accent2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th-TH">
                <a:latin typeface="TH SarabunPSK" pitchFamily="34" charset="-34"/>
                <a:cs typeface="TH SarabunPSK" pitchFamily="34" charset="-34"/>
              </a:endParaRPr>
            </a:p>
          </p:txBody>
        </p:sp>
        <p:grpSp>
          <p:nvGrpSpPr>
            <p:cNvPr id="7" name="Group 49"/>
            <p:cNvGrpSpPr>
              <a:grpSpLocks/>
            </p:cNvGrpSpPr>
            <p:nvPr/>
          </p:nvGrpSpPr>
          <p:grpSpPr bwMode="auto">
            <a:xfrm>
              <a:off x="1152" y="1440"/>
              <a:ext cx="581" cy="468"/>
              <a:chOff x="720" y="960"/>
              <a:chExt cx="987" cy="795"/>
            </a:xfrm>
          </p:grpSpPr>
          <p:sp>
            <p:nvSpPr>
              <p:cNvPr id="19483" name="Oval 50"/>
              <p:cNvSpPr>
                <a:spLocks noChangeArrowheads="1"/>
              </p:cNvSpPr>
              <p:nvPr/>
            </p:nvSpPr>
            <p:spPr bwMode="gray">
              <a:xfrm rot="1758052">
                <a:off x="747" y="987"/>
                <a:ext cx="960" cy="768"/>
              </a:xfrm>
              <a:prstGeom prst="ellipse">
                <a:avLst/>
              </a:pr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h-TH">
                  <a:latin typeface="TH SarabunPSK" pitchFamily="34" charset="-34"/>
                  <a:cs typeface="TH SarabunPSK" pitchFamily="34" charset="-34"/>
                </a:endParaRPr>
              </a:p>
            </p:txBody>
          </p:sp>
          <p:sp>
            <p:nvSpPr>
              <p:cNvPr id="35" name="Oval 51"/>
              <p:cNvSpPr>
                <a:spLocks noChangeArrowheads="1"/>
              </p:cNvSpPr>
              <p:nvPr/>
            </p:nvSpPr>
            <p:spPr bwMode="gray">
              <a:xfrm rot="1758052">
                <a:off x="720" y="960"/>
                <a:ext cx="960" cy="769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h-TH">
                  <a:latin typeface="TH SarabunPSK" pitchFamily="34" charset="-34"/>
                  <a:cs typeface="TH SarabunPSK" pitchFamily="34" charset="-34"/>
                </a:endParaRPr>
              </a:p>
            </p:txBody>
          </p:sp>
          <p:sp>
            <p:nvSpPr>
              <p:cNvPr id="19485" name="Oval 52"/>
              <p:cNvSpPr>
                <a:spLocks noChangeArrowheads="1"/>
              </p:cNvSpPr>
              <p:nvPr/>
            </p:nvSpPr>
            <p:spPr bwMode="gray">
              <a:xfrm>
                <a:off x="816" y="1008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h-TH">
                  <a:latin typeface="TH SarabunPSK" pitchFamily="34" charset="-34"/>
                  <a:cs typeface="TH SarabunPSK" pitchFamily="34" charset="-34"/>
                </a:endParaRPr>
              </a:p>
            </p:txBody>
          </p:sp>
        </p:grpSp>
        <p:sp>
          <p:nvSpPr>
            <p:cNvPr id="19481" name="Text Box 53"/>
            <p:cNvSpPr txBox="1">
              <a:spLocks noChangeArrowheads="1"/>
            </p:cNvSpPr>
            <p:nvPr/>
          </p:nvSpPr>
          <p:spPr bwMode="gray">
            <a:xfrm>
              <a:off x="1721" y="1550"/>
              <a:ext cx="2245" cy="3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th-TH" sz="2600" b="1">
                  <a:solidFill>
                    <a:srgbClr val="000000"/>
                  </a:solidFill>
                  <a:latin typeface="TH SarabunPSK" pitchFamily="34" charset="-34"/>
                  <a:cs typeface="TH SarabunPSK" pitchFamily="34" charset="-34"/>
                </a:rPr>
                <a:t>เป็นเงื่อนไขของการได้รับใบอนุญาต</a:t>
              </a:r>
              <a:endParaRPr lang="en-US" sz="2600" b="1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19482" name="Text Box 54"/>
            <p:cNvSpPr txBox="1">
              <a:spLocks noChangeArrowheads="1"/>
            </p:cNvSpPr>
            <p:nvPr/>
          </p:nvSpPr>
          <p:spPr bwMode="gray">
            <a:xfrm>
              <a:off x="1298" y="1475"/>
              <a:ext cx="123" cy="4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endParaRPr lang="th-TH" sz="3200" b="1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</p:grpSp>
      <p:grpSp>
        <p:nvGrpSpPr>
          <p:cNvPr id="8" name="Group 55"/>
          <p:cNvGrpSpPr>
            <a:grpSpLocks/>
          </p:cNvGrpSpPr>
          <p:nvPr/>
        </p:nvGrpSpPr>
        <p:grpSpPr bwMode="auto">
          <a:xfrm>
            <a:off x="838200" y="5715000"/>
            <a:ext cx="7072191" cy="666750"/>
            <a:chOff x="1152" y="1440"/>
            <a:chExt cx="3360" cy="468"/>
          </a:xfrm>
        </p:grpSpPr>
        <p:sp>
          <p:nvSpPr>
            <p:cNvPr id="19472" name="AutoShape 56"/>
            <p:cNvSpPr>
              <a:spLocks noChangeArrowheads="1"/>
            </p:cNvSpPr>
            <p:nvPr/>
          </p:nvSpPr>
          <p:spPr bwMode="gray">
            <a:xfrm>
              <a:off x="1382" y="1475"/>
              <a:ext cx="3130" cy="421"/>
            </a:xfrm>
            <a:prstGeom prst="roundRect">
              <a:avLst>
                <a:gd name="adj" fmla="val 50000"/>
              </a:avLst>
            </a:prstGeom>
            <a:noFill/>
            <a:ln w="38100" algn="ctr">
              <a:solidFill>
                <a:schemeClr val="folHlink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th-TH">
                <a:latin typeface="TH SarabunPSK" pitchFamily="34" charset="-34"/>
                <a:cs typeface="TH SarabunPSK" pitchFamily="34" charset="-34"/>
              </a:endParaRPr>
            </a:p>
          </p:txBody>
        </p:sp>
        <p:grpSp>
          <p:nvGrpSpPr>
            <p:cNvPr id="9" name="Group 57"/>
            <p:cNvGrpSpPr>
              <a:grpSpLocks/>
            </p:cNvGrpSpPr>
            <p:nvPr/>
          </p:nvGrpSpPr>
          <p:grpSpPr bwMode="auto">
            <a:xfrm>
              <a:off x="1152" y="1440"/>
              <a:ext cx="581" cy="468"/>
              <a:chOff x="720" y="960"/>
              <a:chExt cx="987" cy="795"/>
            </a:xfrm>
          </p:grpSpPr>
          <p:sp>
            <p:nvSpPr>
              <p:cNvPr id="19476" name="Oval 58"/>
              <p:cNvSpPr>
                <a:spLocks noChangeArrowheads="1"/>
              </p:cNvSpPr>
              <p:nvPr/>
            </p:nvSpPr>
            <p:spPr bwMode="gray">
              <a:xfrm rot="1758052">
                <a:off x="747" y="987"/>
                <a:ext cx="960" cy="768"/>
              </a:xfrm>
              <a:prstGeom prst="ellipse">
                <a:avLst/>
              </a:pr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h-TH">
                  <a:latin typeface="TH SarabunPSK" pitchFamily="34" charset="-34"/>
                  <a:cs typeface="TH SarabunPSK" pitchFamily="34" charset="-34"/>
                </a:endParaRPr>
              </a:p>
            </p:txBody>
          </p:sp>
          <p:sp>
            <p:nvSpPr>
              <p:cNvPr id="43" name="Oval 59"/>
              <p:cNvSpPr>
                <a:spLocks noChangeArrowheads="1"/>
              </p:cNvSpPr>
              <p:nvPr/>
            </p:nvSpPr>
            <p:spPr bwMode="gray">
              <a:xfrm rot="1758052">
                <a:off x="720" y="960"/>
                <a:ext cx="959" cy="769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h-TH">
                  <a:latin typeface="TH SarabunPSK" pitchFamily="34" charset="-34"/>
                  <a:cs typeface="TH SarabunPSK" pitchFamily="34" charset="-34"/>
                </a:endParaRPr>
              </a:p>
            </p:txBody>
          </p:sp>
          <p:sp>
            <p:nvSpPr>
              <p:cNvPr id="19478" name="Oval 60"/>
              <p:cNvSpPr>
                <a:spLocks noChangeArrowheads="1"/>
              </p:cNvSpPr>
              <p:nvPr/>
            </p:nvSpPr>
            <p:spPr bwMode="gray">
              <a:xfrm>
                <a:off x="816" y="1008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h-TH">
                  <a:latin typeface="TH SarabunPSK" pitchFamily="34" charset="-34"/>
                  <a:cs typeface="TH SarabunPSK" pitchFamily="34" charset="-34"/>
                </a:endParaRPr>
              </a:p>
            </p:txBody>
          </p:sp>
        </p:grpSp>
        <p:sp>
          <p:nvSpPr>
            <p:cNvPr id="19474" name="Text Box 61"/>
            <p:cNvSpPr txBox="1">
              <a:spLocks noChangeArrowheads="1"/>
            </p:cNvSpPr>
            <p:nvPr/>
          </p:nvSpPr>
          <p:spPr bwMode="gray">
            <a:xfrm>
              <a:off x="1721" y="1550"/>
              <a:ext cx="2723" cy="3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th-TH" sz="2600" b="1" dirty="0">
                  <a:solidFill>
                    <a:srgbClr val="000000"/>
                  </a:solidFill>
                  <a:latin typeface="TH SarabunPSK" pitchFamily="34" charset="-34"/>
                  <a:cs typeface="TH SarabunPSK" pitchFamily="34" charset="-34"/>
                </a:rPr>
                <a:t>หากขาดจาก</a:t>
              </a:r>
              <a:r>
                <a:rPr lang="th-TH" sz="2600" b="1" u="sng" dirty="0">
                  <a:solidFill>
                    <a:srgbClr val="CC0000"/>
                  </a:solidFill>
                  <a:latin typeface="TH SarabunPSK" pitchFamily="34" charset="-34"/>
                  <a:cs typeface="TH SarabunPSK" pitchFamily="34" charset="-34"/>
                </a:rPr>
                <a:t>สมาชิกภาพเมื่อใดให้ใบอนุญาตของผู้นั้นสิ้นสุด</a:t>
              </a:r>
              <a:r>
                <a:rPr lang="th-TH" sz="2600" b="1" dirty="0">
                  <a:solidFill>
                    <a:srgbClr val="CC0000"/>
                  </a:solidFill>
                  <a:latin typeface="TH SarabunPSK" pitchFamily="34" charset="-34"/>
                  <a:cs typeface="TH SarabunPSK" pitchFamily="34" charset="-34"/>
                </a:rPr>
                <a:t>ลง</a:t>
              </a:r>
              <a:endParaRPr lang="en-US" sz="26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19475" name="Text Box 62"/>
            <p:cNvSpPr txBox="1">
              <a:spLocks noChangeArrowheads="1"/>
            </p:cNvSpPr>
            <p:nvPr/>
          </p:nvSpPr>
          <p:spPr bwMode="gray">
            <a:xfrm>
              <a:off x="1298" y="1475"/>
              <a:ext cx="88" cy="4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endParaRPr lang="th-TH" sz="3200" b="1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</p:grpSp>
      <p:pic>
        <p:nvPicPr>
          <p:cNvPr id="38" name="รูปภาพ 4" descr="New logo co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261" y="357166"/>
            <a:ext cx="703277" cy="69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ตัวยึดหมายเลขภาพนิ่ง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27C13D-BEDD-4D78-ADD8-412BE05586B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10" name="ตัวแทนท้ายกระดาษ 9">
            <a:extLst>
              <a:ext uri="{FF2B5EF4-FFF2-40B4-BE49-F238E27FC236}">
                <a16:creationId xmlns:a16="http://schemas.microsoft.com/office/drawing/2014/main" id="{1CF5BAF2-D7EB-4596-8FBA-96851B876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12646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0"/>
            <a:ext cx="7315200" cy="685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sz="5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คุณสมบัติของสมาชิกสภาวิศวกร</a:t>
            </a:r>
            <a:endParaRPr lang="en-US" sz="5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gray">
          <a:xfrm>
            <a:off x="76200" y="2209800"/>
            <a:ext cx="2160588" cy="0"/>
          </a:xfrm>
          <a:prstGeom prst="line">
            <a:avLst/>
          </a:prstGeom>
          <a:noFill/>
          <a:ln w="762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gray">
          <a:xfrm>
            <a:off x="2276475" y="2209800"/>
            <a:ext cx="5040313" cy="0"/>
          </a:xfrm>
          <a:prstGeom prst="line">
            <a:avLst/>
          </a:prstGeom>
          <a:noFill/>
          <a:ln w="76200">
            <a:solidFill>
              <a:srgbClr val="66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gray">
          <a:xfrm>
            <a:off x="7413625" y="2209800"/>
            <a:ext cx="1465263" cy="0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gray">
          <a:xfrm>
            <a:off x="76200" y="6553200"/>
            <a:ext cx="2160588" cy="0"/>
          </a:xfrm>
          <a:prstGeom prst="line">
            <a:avLst/>
          </a:prstGeom>
          <a:noFill/>
          <a:ln w="762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gray">
          <a:xfrm>
            <a:off x="2297113" y="6553200"/>
            <a:ext cx="5040312" cy="0"/>
          </a:xfrm>
          <a:prstGeom prst="line">
            <a:avLst/>
          </a:prstGeom>
          <a:noFill/>
          <a:ln w="76200">
            <a:solidFill>
              <a:srgbClr val="66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gray">
          <a:xfrm>
            <a:off x="7400925" y="6553200"/>
            <a:ext cx="1465263" cy="0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gray">
          <a:xfrm>
            <a:off x="347663" y="3886200"/>
            <a:ext cx="1633537" cy="0"/>
          </a:xfrm>
          <a:prstGeom prst="line">
            <a:avLst/>
          </a:prstGeom>
          <a:noFill/>
          <a:ln w="3175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gray">
          <a:xfrm>
            <a:off x="2286000" y="3886200"/>
            <a:ext cx="3427413" cy="0"/>
          </a:xfrm>
          <a:prstGeom prst="line">
            <a:avLst/>
          </a:prstGeom>
          <a:noFill/>
          <a:ln w="3175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gray">
          <a:xfrm>
            <a:off x="5781675" y="3886200"/>
            <a:ext cx="1465263" cy="0"/>
          </a:xfrm>
          <a:prstGeom prst="line">
            <a:avLst/>
          </a:prstGeom>
          <a:noFill/>
          <a:ln w="3175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16" name="Rectangle 12"/>
          <p:cNvSpPr>
            <a:spLocks noChangeArrowheads="1"/>
          </p:cNvSpPr>
          <p:nvPr/>
        </p:nvSpPr>
        <p:spPr bwMode="gray">
          <a:xfrm>
            <a:off x="179388" y="2286000"/>
            <a:ext cx="1971675" cy="1482725"/>
          </a:xfrm>
          <a:prstGeom prst="rect">
            <a:avLst/>
          </a:prstGeom>
          <a:solidFill>
            <a:schemeClr val="accent2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gray">
          <a:xfrm>
            <a:off x="174625" y="3946525"/>
            <a:ext cx="2001838" cy="2454275"/>
          </a:xfrm>
          <a:prstGeom prst="rect">
            <a:avLst/>
          </a:prstGeom>
          <a:solidFill>
            <a:schemeClr val="accent2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18" name="Rectangle 14"/>
          <p:cNvSpPr>
            <a:spLocks noChangeArrowheads="1"/>
          </p:cNvSpPr>
          <p:nvPr/>
        </p:nvSpPr>
        <p:spPr bwMode="gray">
          <a:xfrm>
            <a:off x="1258888" y="1524000"/>
            <a:ext cx="7656512" cy="52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28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ผู้สมัครเป็นสมาชิกจะต้องมีคุณสมบัติ และไม่มีลักษณะต้องห้ามดังต่อไปนี้</a:t>
            </a:r>
            <a:endParaRPr lang="en-US" sz="28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gray">
          <a:xfrm>
            <a:off x="1130300" y="2035175"/>
            <a:ext cx="6615113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gray">
          <a:xfrm>
            <a:off x="1127125" y="1739900"/>
            <a:ext cx="88900" cy="301625"/>
          </a:xfrm>
          <a:prstGeom prst="rect">
            <a:avLst/>
          </a:prstGeom>
          <a:solidFill>
            <a:srgbClr val="FF66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21" name="Rectangle 17"/>
          <p:cNvSpPr>
            <a:spLocks noChangeArrowheads="1"/>
          </p:cNvSpPr>
          <p:nvPr/>
        </p:nvSpPr>
        <p:spPr bwMode="gray">
          <a:xfrm>
            <a:off x="2286000" y="2305050"/>
            <a:ext cx="4953000" cy="1482725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22" name="Rectangle 19"/>
          <p:cNvSpPr>
            <a:spLocks noChangeArrowheads="1"/>
          </p:cNvSpPr>
          <p:nvPr/>
        </p:nvSpPr>
        <p:spPr bwMode="gray">
          <a:xfrm>
            <a:off x="2286000" y="3935413"/>
            <a:ext cx="4953000" cy="2465387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23" name="Rectangle 21"/>
          <p:cNvSpPr>
            <a:spLocks noChangeArrowheads="1"/>
          </p:cNvSpPr>
          <p:nvPr/>
        </p:nvSpPr>
        <p:spPr bwMode="gray">
          <a:xfrm>
            <a:off x="522288" y="2743200"/>
            <a:ext cx="1276350" cy="584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th-TH" sz="3200" b="1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คุณสมบัติ</a:t>
            </a:r>
            <a:endParaRPr lang="en-US" sz="3200" b="1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524" name="Rectangle 22"/>
          <p:cNvSpPr>
            <a:spLocks noChangeArrowheads="1"/>
          </p:cNvSpPr>
          <p:nvPr/>
        </p:nvSpPr>
        <p:spPr bwMode="gray">
          <a:xfrm>
            <a:off x="217488" y="4876800"/>
            <a:ext cx="2020105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th-TH" sz="3200" b="1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ลักษณะต้องห้าม</a:t>
            </a:r>
            <a:endParaRPr lang="en-US" sz="3200" b="1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525" name="Rectangle 23"/>
          <p:cNvSpPr>
            <a:spLocks noChangeArrowheads="1"/>
          </p:cNvSpPr>
          <p:nvPr/>
        </p:nvSpPr>
        <p:spPr bwMode="gray">
          <a:xfrm>
            <a:off x="2286000" y="2297113"/>
            <a:ext cx="5105400" cy="1570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buFontTx/>
              <a:buChar char="•"/>
            </a:pPr>
            <a:r>
              <a:rPr lang="th-TH" sz="2400" b="1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อายุไม่ต่ำกว่า 18 ปีบริบูรณ์</a:t>
            </a:r>
          </a:p>
          <a:p>
            <a:pPr marL="171450" indent="-171450">
              <a:buFontTx/>
              <a:buChar char="•"/>
            </a:pPr>
            <a:r>
              <a:rPr lang="th-TH" sz="2400" b="1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สัญชาติไทย</a:t>
            </a:r>
          </a:p>
          <a:p>
            <a:pPr marL="171450" indent="-171450">
              <a:buFontTx/>
              <a:buChar char="•"/>
            </a:pPr>
            <a:r>
              <a:rPr lang="th-TH" sz="2400" b="1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ได้รับปริญญาในสาขาวิศวกรรมศาสตร์ตามที่สภาวิศวกรให้การรับรอง</a:t>
            </a:r>
            <a:endParaRPr lang="en-US" sz="2400" b="1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526" name="Rectangle 24"/>
          <p:cNvSpPr>
            <a:spLocks noChangeArrowheads="1"/>
          </p:cNvSpPr>
          <p:nvPr/>
        </p:nvSpPr>
        <p:spPr bwMode="gray">
          <a:xfrm>
            <a:off x="2273300" y="4016375"/>
            <a:ext cx="4965700" cy="2308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algn="thaiDist">
              <a:buFontTx/>
              <a:buChar char="•"/>
            </a:pPr>
            <a:r>
              <a:rPr lang="th-TH" sz="2400" b="1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ไม่เป็นผู้ประพฤติผิดจรรยาบรรณอันจะนำมาซึ่งความเสื่อมเสียเกียรติศักดิ์แห่งวิชาชีพ</a:t>
            </a:r>
          </a:p>
          <a:p>
            <a:pPr marL="171450" indent="-171450" algn="thaiDist">
              <a:buFontTx/>
              <a:buChar char="•"/>
            </a:pPr>
            <a:r>
              <a:rPr lang="th-TH" sz="2400" b="1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ไม่เคยต้องโทษจำคุกโดยคำพิพากษาถึงที่สุดให้จำคุก     เว้นแต่ความผิดที่กระทำโดยประมาท หรือลหุโทษ</a:t>
            </a:r>
          </a:p>
          <a:p>
            <a:pPr marL="171450" indent="-171450" algn="thaiDist">
              <a:buFontTx/>
              <a:buChar char="•"/>
            </a:pPr>
            <a:r>
              <a:rPr lang="th-TH" sz="2400" b="1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ไม่เป็นผู้มีจิตฟั่นเฟือนไม่สมประกอบ </a:t>
            </a:r>
          </a:p>
          <a:p>
            <a:pPr marL="171450" indent="-171450" algn="thaiDist">
              <a:buFontTx/>
              <a:buChar char="•"/>
            </a:pPr>
            <a:r>
              <a:rPr lang="th-TH" sz="2400" b="1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ไม่เป็นโรคต้องห้ามตามที่กำหนดในข้อบังคับสภาวิศวกร</a:t>
            </a:r>
            <a:endParaRPr lang="en-US" sz="2400" b="1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9" name="วงเล็บปีกกาขวา 28"/>
          <p:cNvSpPr/>
          <p:nvPr/>
        </p:nvSpPr>
        <p:spPr>
          <a:xfrm>
            <a:off x="7391400" y="3962400"/>
            <a:ext cx="304800" cy="2286000"/>
          </a:xfrm>
          <a:prstGeom prst="rightBrac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th-TH" dirty="0">
              <a:solidFill>
                <a:schemeClr val="tx2"/>
              </a:solidFill>
            </a:endParaRPr>
          </a:p>
        </p:txBody>
      </p:sp>
      <p:sp>
        <p:nvSpPr>
          <p:cNvPr id="21528" name="TextBox 29"/>
          <p:cNvSpPr txBox="1">
            <a:spLocks noChangeArrowheads="1"/>
          </p:cNvSpPr>
          <p:nvPr/>
        </p:nvSpPr>
        <p:spPr bwMode="auto">
          <a:xfrm>
            <a:off x="7772400" y="4311650"/>
            <a:ext cx="15240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2000" b="1">
                <a:solidFill>
                  <a:srgbClr val="3333CC"/>
                </a:solidFill>
                <a:latin typeface="TH SarabunPSK" pitchFamily="34" charset="-34"/>
                <a:cs typeface="TH SarabunPSK" pitchFamily="34" charset="-34"/>
              </a:rPr>
              <a:t>โรคเรื้อน</a:t>
            </a:r>
          </a:p>
          <a:p>
            <a:r>
              <a:rPr lang="th-TH" sz="2000" b="1">
                <a:solidFill>
                  <a:srgbClr val="3333CC"/>
                </a:solidFill>
                <a:latin typeface="TH SarabunPSK" pitchFamily="34" charset="-34"/>
                <a:cs typeface="TH SarabunPSK" pitchFamily="34" charset="-34"/>
              </a:rPr>
              <a:t>วัณโรค</a:t>
            </a:r>
          </a:p>
          <a:p>
            <a:r>
              <a:rPr lang="th-TH" sz="2000" b="1">
                <a:solidFill>
                  <a:srgbClr val="3333CC"/>
                </a:solidFill>
                <a:latin typeface="TH SarabunPSK" pitchFamily="34" charset="-34"/>
                <a:cs typeface="TH SarabunPSK" pitchFamily="34" charset="-34"/>
              </a:rPr>
              <a:t>โรคเท้าช้าง</a:t>
            </a:r>
          </a:p>
          <a:p>
            <a:r>
              <a:rPr lang="th-TH" sz="2000" b="1">
                <a:solidFill>
                  <a:srgbClr val="3333CC"/>
                </a:solidFill>
                <a:latin typeface="TH SarabunPSK" pitchFamily="34" charset="-34"/>
                <a:cs typeface="TH SarabunPSK" pitchFamily="34" charset="-34"/>
              </a:rPr>
              <a:t>ติดยาเสพติด</a:t>
            </a:r>
          </a:p>
          <a:p>
            <a:r>
              <a:rPr lang="th-TH" sz="2000" b="1">
                <a:solidFill>
                  <a:srgbClr val="3333CC"/>
                </a:solidFill>
                <a:latin typeface="TH SarabunPSK" pitchFamily="34" charset="-34"/>
                <a:cs typeface="TH SarabunPSK" pitchFamily="34" charset="-34"/>
              </a:rPr>
              <a:t>โรคพิษสุราเรื้อรัง</a:t>
            </a:r>
          </a:p>
        </p:txBody>
      </p:sp>
      <p:pic>
        <p:nvPicPr>
          <p:cNvPr id="21529" name="รูปภาพ 30" descr="Member%20Listing%20Imag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2286000"/>
            <a:ext cx="1141413" cy="128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รูปภาพ 4" descr="New logo co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8261" y="428604"/>
            <a:ext cx="703277" cy="69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ตัวยึดหมายเลขภาพนิ่ง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9</a:t>
            </a:fld>
            <a:endParaRPr lang="th-TH"/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14D510D0-FB1C-4933-ADA0-81A05FCD6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</p:spTree>
    <p:extLst>
      <p:ext uri="{BB962C8B-B14F-4D97-AF65-F5344CB8AC3E}">
        <p14:creationId xmlns:p14="http://schemas.microsoft.com/office/powerpoint/2010/main" val="30951991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ChangeArrowheads="1"/>
          </p:cNvSpPr>
          <p:nvPr/>
        </p:nvSpPr>
        <p:spPr bwMode="auto">
          <a:xfrm>
            <a:off x="428596" y="782216"/>
            <a:ext cx="864396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th-TH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ใบอนุญาตประกอบ</a:t>
            </a:r>
            <a:r>
              <a:rPr lang="th-TH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วิชาชีพวิศวกรรมควบคุม</a:t>
            </a:r>
          </a:p>
        </p:txBody>
      </p:sp>
      <p:pic>
        <p:nvPicPr>
          <p:cNvPr id="7" name="Picture 21" descr="D:\Back UP BUA\Legal-Bua\งานธุรการ\Logo Engineering Council\COELOGO\COE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851290" cy="838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24B19-9F22-481B-825F-5B6A8E6AC6C2}" type="slidenum">
              <a:rPr lang="th-TH" smtClean="0"/>
              <a:pPr>
                <a:defRPr/>
              </a:pPr>
              <a:t>10</a:t>
            </a:fld>
            <a:endParaRPr lang="th-TH"/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285720" y="2308228"/>
            <a:ext cx="2832129" cy="1192209"/>
          </a:xfrm>
          <a:prstGeom prst="roundRect">
            <a:avLst>
              <a:gd name="adj" fmla="val 16667"/>
            </a:avLst>
          </a:prstGeom>
          <a:solidFill>
            <a:srgbClr val="D9E2F3"/>
          </a:solidFill>
          <a:ln w="9525">
            <a:solidFill>
              <a:srgbClr val="2F5496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ผู้ประกอบวิชาชีพวิศวกรรมควบคุม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AutoShape 3"/>
          <p:cNvSpPr>
            <a:spLocks noChangeArrowheads="1"/>
          </p:cNvSpPr>
          <p:nvPr/>
        </p:nvSpPr>
        <p:spPr bwMode="auto">
          <a:xfrm>
            <a:off x="4500562" y="1985967"/>
            <a:ext cx="4357718" cy="2443165"/>
          </a:xfrm>
          <a:prstGeom prst="roundRect">
            <a:avLst>
              <a:gd name="adj" fmla="val 16667"/>
            </a:avLst>
          </a:prstGeom>
          <a:solidFill>
            <a:srgbClr val="E2EFD9"/>
          </a:solidFill>
          <a:ln w="9525">
            <a:solidFill>
              <a:srgbClr val="538135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ได้รับใบอนุญาตประกอบวิชาชีพวิศวกรรมควบคุมจากสภาวิศวกร</a:t>
            </a:r>
            <a:endParaRPr kumimoji="0" lang="en-GB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ea typeface="Arial" pitchFamily="34" charset="0"/>
              <a:cs typeface="TH SarabunPSK" pitchFamily="34" charset="-34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 บุคคลธรรมดา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ea typeface="Arial" pitchFamily="34" charset="0"/>
              <a:cs typeface="TH SarabunPSK" pitchFamily="34" charset="-34"/>
            </a:endParaRPr>
          </a:p>
          <a:p>
            <a:pPr lvl="1">
              <a:spcAft>
                <a:spcPts val="1000"/>
              </a:spcAft>
              <a:buFont typeface="Symbol" pitchFamily="18" charset="2"/>
              <a:buChar char="·"/>
            </a:pPr>
            <a:r>
              <a:rPr kumimoji="0" 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 นิติบุคคล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ea typeface="Arial" pitchFamily="34" charset="0"/>
              <a:cs typeface="TH SarabunPSK" pitchFamily="34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3352800" y="2673356"/>
            <a:ext cx="933448" cy="541330"/>
          </a:xfrm>
          <a:prstGeom prst="rightArrow">
            <a:avLst>
              <a:gd name="adj1" fmla="val 50000"/>
              <a:gd name="adj2" fmla="val 5666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3200"/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14EF669D-0B6A-4413-B1B4-6C59A4AE6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nimBg="1"/>
      <p:bldP spid="1027" grpId="0" animBg="1"/>
      <p:bldP spid="10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ChangeArrowheads="1"/>
          </p:cNvSpPr>
          <p:nvPr/>
        </p:nvSpPr>
        <p:spPr bwMode="auto">
          <a:xfrm>
            <a:off x="428596" y="581012"/>
            <a:ext cx="864396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th-TH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คุณสมบัติของผู้ถือใบอนุญาตประกอบวิชาชีพ</a:t>
            </a:r>
          </a:p>
          <a:p>
            <a:pPr algn="ctr">
              <a:defRPr/>
            </a:pPr>
            <a:r>
              <a:rPr lang="th-TH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วิศวกรรมควบคุม</a:t>
            </a:r>
          </a:p>
        </p:txBody>
      </p:sp>
      <p:pic>
        <p:nvPicPr>
          <p:cNvPr id="7" name="Picture 21" descr="D:\Back UP BUA\Legal-Bua\งานธุรการ\Logo Engineering Council\COELOGO\COE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851290" cy="838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24B19-9F22-481B-825F-5B6A8E6AC6C2}" type="slidenum">
              <a:rPr lang="th-TH" smtClean="0"/>
              <a:pPr>
                <a:defRPr/>
              </a:pPr>
              <a:t>11</a:t>
            </a:fld>
            <a:endParaRPr lang="th-TH"/>
          </a:p>
        </p:txBody>
      </p:sp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214282" y="2143116"/>
            <a:ext cx="1854201" cy="68421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บุคคลธรรมดา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285720" y="4653136"/>
            <a:ext cx="1766889" cy="6080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นิติบุคคล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3500430" y="1857364"/>
            <a:ext cx="5429288" cy="164307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เป็นสมาชิกสามัญหรือสมาชิกวิสามัญของสภาวิศวกร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  <a:p>
            <a:pPr marL="0" lvl="1">
              <a:spcAft>
                <a:spcPts val="1000"/>
              </a:spcAft>
              <a:buFont typeface="Symbol" pitchFamily="18" charset="2"/>
              <a:buChar char="·"/>
            </a:pPr>
            <a:r>
              <a:rPr kumimoji="0" 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มีคุณสมบัติและไม่มีลักษณะต้องห้ามตามข้อบังคับสภาวิศวกร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3500430" y="3714752"/>
            <a:ext cx="5357850" cy="307181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algn="thaiDist">
              <a:spcAft>
                <a:spcPts val="1000"/>
              </a:spcAft>
              <a:buFont typeface="Symbol" pitchFamily="18" charset="2"/>
              <a:buChar char="·"/>
            </a:pPr>
            <a:r>
              <a:rPr lang="th-TH" dirty="0">
                <a:latin typeface="TH SarabunPSK" pitchFamily="34" charset="-34"/>
                <a:cs typeface="TH SarabunPSK" pitchFamily="34" charset="-34"/>
              </a:rPr>
              <a:t>มีสำนักงานใหญ่ตั้งอยู่ในราชอาณาจักร</a:t>
            </a:r>
          </a:p>
          <a:p>
            <a:pPr marL="0" lvl="1" algn="thaiDist">
              <a:spcAft>
                <a:spcPts val="1000"/>
              </a:spcAft>
              <a:buFont typeface="Symbol" pitchFamily="18" charset="2"/>
              <a:buChar char="·"/>
            </a:pPr>
            <a:r>
              <a:rPr lang="th-TH" dirty="0">
                <a:latin typeface="TH SarabunPSK" pitchFamily="34" charset="-34"/>
                <a:cs typeface="TH SarabunPSK" pitchFamily="34" charset="-34"/>
              </a:rPr>
              <a:t>กรณีนิติบุคคล</a:t>
            </a:r>
            <a:r>
              <a:rPr lang="th-TH" u="sng" dirty="0">
                <a:latin typeface="TH SarabunPSK" pitchFamily="34" charset="-34"/>
                <a:cs typeface="TH SarabunPSK" pitchFamily="34" charset="-34"/>
              </a:rPr>
              <a:t>บริหารงานเป็นคณะบุคคล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 จะต้องมีผู้บริหารในนิติบุคคลนั้นไม่น้อยกว่ากึ่งหนึ่งเป็นผู้ได้รับใบอนุญาต หรือ</a:t>
            </a:r>
          </a:p>
          <a:p>
            <a:pPr marL="0" lvl="1" algn="thaiDist">
              <a:spcAft>
                <a:spcPts val="1000"/>
              </a:spcAft>
              <a:buFont typeface="Symbol" pitchFamily="18" charset="2"/>
              <a:buChar char="·"/>
            </a:pPr>
            <a:r>
              <a:rPr lang="th-TH" dirty="0">
                <a:latin typeface="TH SarabunPSK" pitchFamily="34" charset="-34"/>
                <a:cs typeface="TH SarabunPSK" pitchFamily="34" charset="-34"/>
              </a:rPr>
              <a:t>กรณีนิติบุคคลมี</a:t>
            </a:r>
            <a:r>
              <a:rPr lang="th-TH" u="sng" dirty="0">
                <a:latin typeface="TH SarabunPSK" pitchFamily="34" charset="-34"/>
                <a:cs typeface="TH SarabunPSK" pitchFamily="34" charset="-34"/>
              </a:rPr>
              <a:t>ผู้บริหารงานเพียงคนเดียว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 บุคคลนั้นจะต้องเป็นผู้ได้รับใบอนุญาต</a:t>
            </a:r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2425673" y="2403465"/>
            <a:ext cx="762748" cy="325105"/>
          </a:xfrm>
          <a:prstGeom prst="rightArrow">
            <a:avLst>
              <a:gd name="adj1" fmla="val 50000"/>
              <a:gd name="adj2" fmla="val 50463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79" name="AutoShape 7"/>
          <p:cNvSpPr>
            <a:spLocks noChangeArrowheads="1"/>
          </p:cNvSpPr>
          <p:nvPr/>
        </p:nvSpPr>
        <p:spPr bwMode="auto">
          <a:xfrm>
            <a:off x="2436786" y="4860935"/>
            <a:ext cx="703267" cy="319085"/>
          </a:xfrm>
          <a:prstGeom prst="rightArrow">
            <a:avLst>
              <a:gd name="adj1" fmla="val 50000"/>
              <a:gd name="adj2" fmla="val 47406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2CAB3B9D-930D-4997-B13F-25BE0B0DF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ChangeArrowheads="1"/>
          </p:cNvSpPr>
          <p:nvPr/>
        </p:nvSpPr>
        <p:spPr bwMode="auto">
          <a:xfrm>
            <a:off x="428596" y="581012"/>
            <a:ext cx="8643966" cy="1347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th-TH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ใบอนุญาตประกอบวิชาชีพวิศวกรรมควบคุม </a:t>
            </a:r>
          </a:p>
          <a:p>
            <a:pPr algn="ctr">
              <a:defRPr/>
            </a:pPr>
            <a:r>
              <a:rPr lang="th-TH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บุคคลธรรมดามี 4 ระดับ ได้แก่</a:t>
            </a:r>
          </a:p>
        </p:txBody>
      </p:sp>
      <p:pic>
        <p:nvPicPr>
          <p:cNvPr id="7" name="Picture 21" descr="D:\Back UP BUA\Legal-Bua\งานธุรการ\Logo Engineering Council\COELOGO\COE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851290" cy="838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24B19-9F22-481B-825F-5B6A8E6AC6C2}" type="slidenum">
              <a:rPr lang="th-TH" smtClean="0"/>
              <a:pPr>
                <a:defRPr/>
              </a:pPr>
              <a:t>12</a:t>
            </a:fld>
            <a:endParaRPr lang="th-TH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1071538" y="2438410"/>
            <a:ext cx="2821007" cy="847713"/>
          </a:xfrm>
          <a:prstGeom prst="roundRect">
            <a:avLst>
              <a:gd name="adj" fmla="val 16667"/>
            </a:avLst>
          </a:prstGeom>
          <a:solidFill>
            <a:srgbClr val="FBE4D5"/>
          </a:solidFill>
          <a:ln w="9525">
            <a:solidFill>
              <a:srgbClr val="F4B083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1. ภาคี</a:t>
            </a: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วิศวกร</a:t>
            </a:r>
            <a:endParaRPr kumimoji="0" lang="en-GB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ea typeface="Arial" pitchFamily="34" charset="0"/>
              <a:cs typeface="TH SarabunPSK" pitchFamily="34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(Associate  Engineer)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928662" y="3424250"/>
            <a:ext cx="2963883" cy="862006"/>
          </a:xfrm>
          <a:prstGeom prst="roundRect">
            <a:avLst>
              <a:gd name="adj" fmla="val 16667"/>
            </a:avLst>
          </a:prstGeom>
          <a:solidFill>
            <a:srgbClr val="DEEAF6"/>
          </a:solidFill>
          <a:ln w="9525">
            <a:solidFill>
              <a:srgbClr val="9CC2E5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2. สามัญ</a:t>
            </a: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วิศวกร</a:t>
            </a:r>
            <a:endParaRPr kumimoji="0" lang="en-GB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ea typeface="Arial" pitchFamily="34" charset="0"/>
              <a:cs typeface="TH SarabunPSK" pitchFamily="34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(Professional Engineer)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571472" y="4435482"/>
            <a:ext cx="3330598" cy="800098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>
            <a:solidFill>
              <a:srgbClr val="FFD966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3. วุฒิ</a:t>
            </a: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วิศวกร</a:t>
            </a:r>
            <a:endParaRPr kumimoji="0" lang="en-GB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ea typeface="Arial" pitchFamily="34" charset="0"/>
              <a:cs typeface="TH SarabunPSK" pitchFamily="34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(Senior Professional Engineer)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1714480" y="5429264"/>
            <a:ext cx="2139965" cy="995368"/>
          </a:xfrm>
          <a:prstGeom prst="roundRect">
            <a:avLst>
              <a:gd name="adj" fmla="val 16667"/>
            </a:avLst>
          </a:prstGeom>
          <a:solidFill>
            <a:srgbClr val="EDEDED"/>
          </a:solidFill>
          <a:ln w="9525">
            <a:solidFill>
              <a:srgbClr val="C9C9C9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4.</a:t>
            </a:r>
            <a:r>
              <a:rPr kumimoji="0" lang="th-TH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 </a:t>
            </a: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ภาคี</a:t>
            </a: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วิศวกรพิเศษ</a:t>
            </a:r>
            <a:endParaRPr kumimoji="0" lang="en-GB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ea typeface="Arial" pitchFamily="34" charset="0"/>
              <a:cs typeface="TH SarabunPSK" pitchFamily="34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(Adjunct Engineer)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038720" y="2811474"/>
            <a:ext cx="3105180" cy="903278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DBDBDB"/>
              </a:gs>
            </a:gsLst>
            <a:lin ang="5400000" scaled="1"/>
          </a:gradFill>
          <a:ln w="12700">
            <a:solidFill>
              <a:srgbClr val="C9C9C9"/>
            </a:solidFill>
            <a:miter lim="800000"/>
            <a:headEnd/>
            <a:tailEnd/>
          </a:ln>
          <a:effectLst>
            <a:outerShdw dist="28398" dir="3806097" algn="ctr" rotWithShape="0">
              <a:srgbClr val="525252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งาน ประเภท และขนาดที่ทำได้เป็นไปตามข้อบังคับสภาวิศวกร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6643702" y="2143116"/>
            <a:ext cx="1411290" cy="500066"/>
          </a:xfrm>
          <a:prstGeom prst="rect">
            <a:avLst/>
          </a:prstGeom>
          <a:solidFill>
            <a:srgbClr val="FFFFFF"/>
          </a:solidFill>
          <a:ln w="12700">
            <a:solidFill>
              <a:srgbClr val="ED7D31"/>
            </a:solidFill>
            <a:prstDash val="dash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ขอบเขตงาน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56" name="AutoShape 8"/>
          <p:cNvCxnSpPr>
            <a:cxnSpLocks noChangeShapeType="1"/>
          </p:cNvCxnSpPr>
          <p:nvPr/>
        </p:nvCxnSpPr>
        <p:spPr bwMode="auto">
          <a:xfrm>
            <a:off x="3952870" y="3021012"/>
            <a:ext cx="981075" cy="3365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oval" w="med" len="med"/>
            <a:tailEnd type="triangle" w="med" len="med"/>
          </a:ln>
        </p:spPr>
      </p:cxnSp>
      <p:cxnSp>
        <p:nvCxnSpPr>
          <p:cNvPr id="2057" name="AutoShape 9"/>
          <p:cNvCxnSpPr>
            <a:cxnSpLocks noChangeShapeType="1"/>
          </p:cNvCxnSpPr>
          <p:nvPr/>
        </p:nvCxnSpPr>
        <p:spPr bwMode="auto">
          <a:xfrm flipV="1">
            <a:off x="3965570" y="3429000"/>
            <a:ext cx="981075" cy="3571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oval" w="med" len="med"/>
            <a:tailEnd type="triangle" w="med" len="med"/>
          </a:ln>
        </p:spPr>
      </p:cxnSp>
      <p:cxnSp>
        <p:nvCxnSpPr>
          <p:cNvPr id="2058" name="AutoShape 10"/>
          <p:cNvCxnSpPr>
            <a:cxnSpLocks noChangeShapeType="1"/>
          </p:cNvCxnSpPr>
          <p:nvPr/>
        </p:nvCxnSpPr>
        <p:spPr bwMode="auto">
          <a:xfrm>
            <a:off x="3976683" y="4857760"/>
            <a:ext cx="998537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oval" w="med" len="med"/>
            <a:tailEnd type="triangle" w="med" len="med"/>
          </a:ln>
        </p:spPr>
      </p:cxnSp>
      <p:cxnSp>
        <p:nvCxnSpPr>
          <p:cNvPr id="2059" name="AutoShape 11"/>
          <p:cNvCxnSpPr>
            <a:cxnSpLocks noChangeShapeType="1"/>
          </p:cNvCxnSpPr>
          <p:nvPr/>
        </p:nvCxnSpPr>
        <p:spPr bwMode="auto">
          <a:xfrm>
            <a:off x="3929058" y="5929330"/>
            <a:ext cx="1001712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oval" w="med" len="med"/>
            <a:tailEnd type="triangle" w="med" len="med"/>
          </a:ln>
        </p:spPr>
      </p:cxn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5029194" y="4429132"/>
            <a:ext cx="3043267" cy="877886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5E0B3"/>
              </a:gs>
            </a:gsLst>
            <a:lin ang="5400000" scaled="1"/>
          </a:gradFill>
          <a:ln w="12700">
            <a:solidFill>
              <a:srgbClr val="A8D08D"/>
            </a:solidFill>
            <a:miter lim="800000"/>
            <a:headEnd/>
            <a:tailEnd/>
          </a:ln>
          <a:effectLst>
            <a:outerShdw dist="28398" dir="3806097" algn="ctr" rotWithShape="0">
              <a:srgbClr val="3756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ทำได้ทุกงาน ทุกประเภท    และทุกขนาด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5003794" y="5499116"/>
            <a:ext cx="3140105" cy="93028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B4C6E7"/>
              </a:gs>
            </a:gsLst>
            <a:lin ang="5400000" scaled="1"/>
          </a:gradFill>
          <a:ln w="12700">
            <a:solidFill>
              <a:srgbClr val="8EAADB"/>
            </a:solidFill>
            <a:miter lim="800000"/>
            <a:headEnd/>
            <a:tailEnd/>
          </a:ln>
          <a:effectLst>
            <a:outerShdw dist="28398" dir="3806097" algn="ctr" rotWithShape="0">
              <a:srgbClr val="1F376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ทำงานได้เฉพาะตามที่ระบุไว้</a:t>
            </a:r>
            <a:b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</a:b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rial" pitchFamily="34" charset="0"/>
                <a:cs typeface="TH SarabunPSK" pitchFamily="34" charset="-34"/>
              </a:rPr>
              <a:t>ในใบอนุญาตฯ เท่านั้น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32B13D49-85D0-40A3-A5A7-DB3ACF5AD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17" descr="D:\Back UP BUA\Legal-Bua\Power Points\รูปทำ powerpoint\people.jpg">
            <a:extLst>
              <a:ext uri="{FF2B5EF4-FFF2-40B4-BE49-F238E27FC236}">
                <a16:creationId xmlns:a16="http://schemas.microsoft.com/office/drawing/2014/main" id="{42833A5A-1DDA-4BD1-991F-C5CFC68E2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400" y="230188"/>
            <a:ext cx="2843213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21" descr="D:\Back UP BUA\Legal-Bua\งานธุรการ\Logo Engineering Council\COELOGO\COELOGO.gif">
            <a:extLst>
              <a:ext uri="{FF2B5EF4-FFF2-40B4-BE49-F238E27FC236}">
                <a16:creationId xmlns:a16="http://schemas.microsoft.com/office/drawing/2014/main" id="{100551B0-E664-4CCC-A846-5488519A7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38" y="260648"/>
            <a:ext cx="2449512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63" name="Picture 15" descr="D:\Back UP BUA\Legal-Bua\Power Points\รูปทำ powerpoint\engineering55555.jpg">
            <a:extLst>
              <a:ext uri="{FF2B5EF4-FFF2-40B4-BE49-F238E27FC236}">
                <a16:creationId xmlns:a16="http://schemas.microsoft.com/office/drawing/2014/main" id="{285DE31F-4A7F-4A18-98D9-25C9E84BB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7410" y="4842246"/>
            <a:ext cx="1875070" cy="1827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0E202E87-840A-4139-B176-639A740BD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4205956"/>
            <a:ext cx="82629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>
            <a:normAutofit fontScale="90000" lnSpcReduction="20000"/>
          </a:bodyPr>
          <a:lstStyle/>
          <a:p>
            <a:pPr lvl="1">
              <a:spcBef>
                <a:spcPct val="20000"/>
              </a:spcBef>
              <a:defRPr/>
            </a:pPr>
            <a:r>
              <a:rPr lang="th-TH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กำหนดอยู่ในข้อบังคับ ว่าด้วยหลักเกณฑ์และคุณสมบัติของผู้ประกอบวิชาชีพวิศวกรรมควบคุมแต่ละระดับ พ.ศ. 2551</a:t>
            </a:r>
            <a:endParaRPr lang="th-TH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2A70E7E3-C950-4628-9FFF-F8A173A11E5C}"/>
              </a:ext>
            </a:extLst>
          </p:cNvPr>
          <p:cNvSpPr/>
          <p:nvPr/>
        </p:nvSpPr>
        <p:spPr>
          <a:xfrm>
            <a:off x="2627784" y="2752587"/>
            <a:ext cx="329449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th-TH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ขอบเขตงาน</a:t>
            </a:r>
          </a:p>
        </p:txBody>
      </p:sp>
    </p:spTree>
    <p:extLst>
      <p:ext uri="{BB962C8B-B14F-4D97-AF65-F5344CB8AC3E}">
        <p14:creationId xmlns:p14="http://schemas.microsoft.com/office/powerpoint/2010/main" val="64576935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 cstate="print"/>
          <a:srcRect t="17557"/>
          <a:stretch>
            <a:fillRect/>
          </a:stretch>
        </p:blipFill>
        <p:spPr bwMode="auto">
          <a:xfrm>
            <a:off x="34925" y="2071960"/>
            <a:ext cx="9026525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D:\Back UP BUA\Legal-Bua\งานธุรการ\Logo Engineering Council\COELOGO\COE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260648"/>
            <a:ext cx="851290" cy="838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14</a:t>
            </a:fld>
            <a:endParaRPr lang="th-TH"/>
          </a:p>
        </p:txBody>
      </p:sp>
      <p:sp>
        <p:nvSpPr>
          <p:cNvPr id="9" name="Rectangle 1026"/>
          <p:cNvSpPr>
            <a:spLocks noChangeArrowheads="1"/>
          </p:cNvSpPr>
          <p:nvPr/>
        </p:nvSpPr>
        <p:spPr bwMode="auto">
          <a:xfrm>
            <a:off x="428596" y="581012"/>
            <a:ext cx="864396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th-TH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ลักษณะงาน</a:t>
            </a:r>
          </a:p>
        </p:txBody>
      </p:sp>
      <p:sp>
        <p:nvSpPr>
          <p:cNvPr id="10" name="Rectangle 1027"/>
          <p:cNvSpPr>
            <a:spLocks noChangeArrowheads="1"/>
          </p:cNvSpPr>
          <p:nvPr/>
        </p:nvSpPr>
        <p:spPr bwMode="auto">
          <a:xfrm>
            <a:off x="231760" y="1412776"/>
            <a:ext cx="8632854" cy="936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1">
              <a:spcBef>
                <a:spcPct val="20000"/>
              </a:spcBef>
              <a:defRPr/>
            </a:pPr>
            <a:r>
              <a:rPr lang="th-TH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วิชาชีพวิศวกรรมควบคุมแต่ละสาขามี 6 ลักษณะงานดังนี้</a:t>
            </a:r>
            <a:endParaRPr lang="th-TH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F473455C-2B99-43BA-8DFF-22C05B55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550" y="139700"/>
            <a:ext cx="8064500" cy="738664"/>
          </a:xfrm>
          <a:prstGeom prst="rect">
            <a:avLst/>
          </a:prstGeom>
          <a:ln w="158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จำนวนใบอนุญาตและ</a:t>
            </a:r>
            <a:r>
              <a:rPr lang="th-TH" sz="4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สมาชิก </a:t>
            </a:r>
            <a:r>
              <a:rPr lang="th-TH" sz="4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เดือนสิงหาคม </a:t>
            </a:r>
            <a:r>
              <a:rPr lang="th-TH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2562</a:t>
            </a:r>
          </a:p>
        </p:txBody>
      </p:sp>
      <p:sp>
        <p:nvSpPr>
          <p:cNvPr id="20483" name="Rectangle 2"/>
          <p:cNvSpPr>
            <a:spLocks noChangeArrowheads="1"/>
          </p:cNvSpPr>
          <p:nvPr/>
        </p:nvSpPr>
        <p:spPr bwMode="auto">
          <a:xfrm rot="-5400000">
            <a:off x="6105057" y="3218548"/>
            <a:ext cx="515237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จำนวนใบอนุญาตฯ รวม </a:t>
            </a:r>
            <a:r>
              <a:rPr lang="th-T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29,570</a:t>
            </a:r>
            <a:r>
              <a:rPr lang="th-TH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ใบ</a:t>
            </a:r>
          </a:p>
        </p:txBody>
      </p:sp>
      <p:pic>
        <p:nvPicPr>
          <p:cNvPr id="14340" name="Picture 4" descr="COElogo"/>
          <p:cNvPicPr>
            <a:picLocks noChangeAspect="1" noChangeArrowheads="1"/>
          </p:cNvPicPr>
          <p:nvPr/>
        </p:nvPicPr>
        <p:blipFill>
          <a:blip r:embed="rId2">
            <a:lum bright="88000" contrast="-70000"/>
          </a:blip>
          <a:srcRect/>
          <a:stretch>
            <a:fillRect/>
          </a:stretch>
        </p:blipFill>
        <p:spPr bwMode="auto">
          <a:xfrm>
            <a:off x="34925" y="6229350"/>
            <a:ext cx="649288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4" descr="COElogo"/>
          <p:cNvPicPr>
            <a:picLocks noChangeAspect="1" noChangeArrowheads="1"/>
          </p:cNvPicPr>
          <p:nvPr/>
        </p:nvPicPr>
        <p:blipFill>
          <a:blip r:embed="rId2">
            <a:lum bright="88000" contrast="-70000"/>
          </a:blip>
          <a:srcRect/>
          <a:stretch>
            <a:fillRect/>
          </a:stretch>
        </p:blipFill>
        <p:spPr bwMode="auto">
          <a:xfrm>
            <a:off x="8388350" y="6092825"/>
            <a:ext cx="714375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67525" y="6143625"/>
            <a:ext cx="2133600" cy="365125"/>
          </a:xfrm>
        </p:spPr>
        <p:txBody>
          <a:bodyPr/>
          <a:lstStyle/>
          <a:p>
            <a:pPr>
              <a:defRPr/>
            </a:pPr>
            <a:fld id="{685A702F-D392-4A14-9EAA-8CA17016C1AB}" type="slidenum">
              <a:rPr lang="th-TH" sz="1400" smtClean="0">
                <a:latin typeface="TH SarabunPSK" pitchFamily="34" charset="-34"/>
                <a:cs typeface="TH SarabunPSK" pitchFamily="34" charset="-34"/>
              </a:rPr>
              <a:pPr>
                <a:defRPr/>
              </a:pPr>
              <a:t>15</a:t>
            </a:fld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-180975" y="6092825"/>
            <a:ext cx="9144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จำนวนสมาชิกรวม </a:t>
            </a:r>
            <a:r>
              <a:rPr lang="en-US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16</a:t>
            </a:r>
            <a:r>
              <a:rPr 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6</a:t>
            </a:r>
            <a:r>
              <a:rPr lang="th-TH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,</a:t>
            </a:r>
            <a:r>
              <a:rPr lang="en-US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042</a:t>
            </a:r>
            <a:r>
              <a:rPr lang="th-TH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สามัญ </a:t>
            </a:r>
            <a: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16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,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154</a:t>
            </a:r>
            <a: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วิสามัญ </a:t>
            </a:r>
            <a: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3,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888</a:t>
            </a:r>
            <a:endParaRPr lang="th-TH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11" name="ตาราง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260158"/>
              </p:ext>
            </p:extLst>
          </p:nvPr>
        </p:nvGraphicFramePr>
        <p:xfrm>
          <a:off x="323850" y="1071563"/>
          <a:ext cx="7963247" cy="4929220"/>
        </p:xfrm>
        <a:graphic>
          <a:graphicData uri="http://schemas.openxmlformats.org/drawingml/2006/table">
            <a:tbl>
              <a:tblPr/>
              <a:tblGrid>
                <a:gridCol w="1289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5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3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4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47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47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2922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/>
                        </a:rPr>
                        <a:t>สาขา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/>
                        </a:rPr>
                        <a:t>ภาคี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/>
                        </a:rPr>
                        <a:t>สามัญ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/>
                        </a:rPr>
                        <a:t>วุฒิ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/>
                        </a:rPr>
                        <a:t>ภาคีพิเศษ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/>
                        </a:rPr>
                        <a:t>รวม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9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/>
                        </a:rPr>
                        <a:t>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5</a:t>
                      </a:r>
                      <a:r>
                        <a:rPr lang="th-TH" sz="32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9,</a:t>
                      </a:r>
                      <a:r>
                        <a:rPr lang="en-US" sz="32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979</a:t>
                      </a:r>
                      <a:endParaRPr lang="th-TH" sz="32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11</a:t>
                      </a:r>
                      <a:r>
                        <a:rPr lang="th-TH" sz="32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,</a:t>
                      </a:r>
                      <a:r>
                        <a:rPr lang="en-US" sz="32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025</a:t>
                      </a:r>
                      <a:endParaRPr lang="th-TH" sz="32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2,</a:t>
                      </a:r>
                      <a:r>
                        <a:rPr lang="en-US" sz="32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r>
                        <a:rPr lang="th-TH" sz="32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r>
                        <a:rPr lang="en-US" sz="32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8</a:t>
                      </a:r>
                      <a:endParaRPr lang="th-TH" sz="32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5,</a:t>
                      </a:r>
                      <a:r>
                        <a:rPr lang="en-US" sz="32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452</a:t>
                      </a:r>
                      <a:endParaRPr lang="th-TH" sz="32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</a:t>
                      </a:r>
                      <a:r>
                        <a:rPr lang="en-US" sz="32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8</a:t>
                      </a:r>
                      <a:r>
                        <a:rPr lang="th-TH" sz="32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,</a:t>
                      </a:r>
                      <a:r>
                        <a:rPr lang="en-US" sz="32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561</a:t>
                      </a:r>
                      <a:endParaRPr lang="th-TH" sz="32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9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/>
                        </a:rPr>
                        <a:t>ME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40,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369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,7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69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9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71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9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63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4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6</a:t>
                      </a:r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,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072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9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/>
                        </a:rPr>
                        <a:t>EE-P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4</a:t>
                      </a:r>
                      <a:r>
                        <a:rPr lang="en-US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6</a:t>
                      </a:r>
                      <a:r>
                        <a:rPr lang="th-TH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,</a:t>
                      </a:r>
                      <a:r>
                        <a:rPr lang="en-US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253</a:t>
                      </a:r>
                      <a:endParaRPr lang="th-TH" sz="3200" b="1" i="0" u="none" strike="noStrike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5,0</a:t>
                      </a:r>
                      <a:r>
                        <a:rPr lang="en-US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84</a:t>
                      </a:r>
                      <a:endParaRPr lang="th-TH" sz="3200" b="1" i="0" u="none" strike="noStrike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1,1</a:t>
                      </a:r>
                      <a:r>
                        <a:rPr lang="en-US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80</a:t>
                      </a:r>
                      <a:endParaRPr lang="th-TH" sz="3200" b="1" i="0" u="none" strike="noStrike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1,1</a:t>
                      </a:r>
                      <a:r>
                        <a:rPr lang="en-US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56</a:t>
                      </a:r>
                      <a:endParaRPr lang="th-TH" sz="3200" b="1" i="0" u="none" strike="noStrike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53,</a:t>
                      </a:r>
                      <a:r>
                        <a:rPr lang="en-US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673</a:t>
                      </a:r>
                      <a:endParaRPr lang="th-TH" sz="3200" b="1" i="0" u="none" strike="noStrike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9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/>
                        </a:rPr>
                        <a:t>EE-C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15,</a:t>
                      </a:r>
                      <a:r>
                        <a:rPr lang="en-US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224</a:t>
                      </a:r>
                      <a:endParaRPr lang="th-TH" sz="3200" b="1" i="0" u="none" strike="noStrike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r>
                        <a:rPr lang="en-US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39</a:t>
                      </a:r>
                      <a:endParaRPr lang="th-TH" sz="3200" b="1" i="0" u="none" strike="noStrike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8</a:t>
                      </a:r>
                      <a:r>
                        <a:rPr lang="en-US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</a:t>
                      </a:r>
                      <a:endParaRPr lang="th-TH" sz="3200" b="1" i="0" u="none" strike="noStrike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4</a:t>
                      </a:r>
                      <a:r>
                        <a:rPr lang="en-US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74</a:t>
                      </a:r>
                      <a:endParaRPr lang="th-TH" sz="3200" b="1" i="0" u="none" strike="noStrike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16,</a:t>
                      </a:r>
                      <a:r>
                        <a:rPr lang="en-US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124</a:t>
                      </a:r>
                      <a:endParaRPr lang="th-TH" sz="3200" b="1" i="0" u="none" strike="noStrike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9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/>
                        </a:rPr>
                        <a:t>IE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24,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137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84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6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18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4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16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25,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330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9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/>
                        </a:rPr>
                        <a:t>MINE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907</a:t>
                      </a:r>
                      <a:endParaRPr lang="th-TH" sz="32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335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1,4</a:t>
                      </a:r>
                      <a:r>
                        <a:rPr lang="en-US" sz="32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68</a:t>
                      </a:r>
                      <a:endParaRPr lang="th-TH" sz="32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9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/>
                        </a:rPr>
                        <a:t>ENV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4,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458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38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10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6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6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5</a:t>
                      </a:r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,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012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9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/>
                        </a:rPr>
                        <a:t>CHE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3,0</a:t>
                      </a:r>
                      <a:r>
                        <a:rPr lang="en-US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77</a:t>
                      </a:r>
                      <a:endParaRPr lang="th-TH" sz="3200" b="1" i="0" u="none" strike="noStrike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r>
                        <a:rPr lang="en-US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82</a:t>
                      </a:r>
                      <a:endParaRPr lang="th-TH" sz="3200" b="1" i="0" u="none" strike="noStrike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4</a:t>
                      </a:r>
                      <a:r>
                        <a:rPr lang="en-US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8</a:t>
                      </a:r>
                      <a:endParaRPr lang="th-TH" sz="3200" b="1" i="0" u="none" strike="noStrike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3,</a:t>
                      </a:r>
                      <a:r>
                        <a:rPr lang="en-US" sz="3200" b="1" i="0" u="none" strike="noStrike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330</a:t>
                      </a:r>
                      <a:endParaRPr lang="th-TH" sz="3200" b="1" i="0" u="none" strike="noStrike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29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19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4</a:t>
                      </a:r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,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401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21,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967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4,8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76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8,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326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22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9</a:t>
                      </a:r>
                      <a:r>
                        <a:rPr lang="th-TH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,</a:t>
                      </a:r>
                      <a:r>
                        <a:rPr lang="en-US" sz="3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570</a:t>
                      </a:r>
                      <a:endParaRPr lang="th-TH" sz="3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4423" name="Picture 21" descr="D:\Back UP BUA\Legal-Bua\งานธุรการ\Logo Engineering Council\COELOGO\COELOGO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8509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สี่เหลี่ยมผืนผ้า 11"/>
          <p:cNvSpPr/>
          <p:nvPr/>
        </p:nvSpPr>
        <p:spPr>
          <a:xfrm>
            <a:off x="0" y="0"/>
            <a:ext cx="9144000" cy="6813550"/>
          </a:xfrm>
          <a:prstGeom prst="rect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24B19-9F22-481B-825F-5B6A8E6AC6C2}" type="slidenum">
              <a:rPr lang="th-TH" smtClean="0"/>
              <a:pPr>
                <a:defRPr/>
              </a:pPr>
              <a:t>16</a:t>
            </a:fld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94" y="71461"/>
            <a:ext cx="8991600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95536" y="149731"/>
            <a:ext cx="8485015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h-TH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กฎกระทรวงและข้อบังคับสภาวิศวกร 2550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2176" y="1960426"/>
            <a:ext cx="2278188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th-TH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ข้อบังคับฯ </a:t>
            </a:r>
          </a:p>
          <a:p>
            <a:pPr algn="ctr"/>
            <a:r>
              <a:rPr lang="th-TH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2551</a:t>
            </a:r>
          </a:p>
        </p:txBody>
      </p:sp>
      <p:pic>
        <p:nvPicPr>
          <p:cNvPr id="6" name="Picture 21" descr="D:\Back UP BUA\Legal-Bua\งานธุรการ\Logo Engineering Council\COELOGO\COE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022" y="260648"/>
            <a:ext cx="65757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F3723344-2579-4B4D-82BA-9EED98402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17" descr="D:\Back UP BUA\Legal-Bua\Power Points\รูปทำ powerpoint\people.jpg">
            <a:extLst>
              <a:ext uri="{FF2B5EF4-FFF2-40B4-BE49-F238E27FC236}">
                <a16:creationId xmlns:a16="http://schemas.microsoft.com/office/drawing/2014/main" id="{42833A5A-1DDA-4BD1-991F-C5CFC68E2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400" y="230188"/>
            <a:ext cx="2843213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21" descr="D:\Back UP BUA\Legal-Bua\งานธุรการ\Logo Engineering Council\COELOGO\COELOGO.gif">
            <a:extLst>
              <a:ext uri="{FF2B5EF4-FFF2-40B4-BE49-F238E27FC236}">
                <a16:creationId xmlns:a16="http://schemas.microsoft.com/office/drawing/2014/main" id="{100551B0-E664-4CCC-A846-5488519A7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38" y="260648"/>
            <a:ext cx="2449512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63" name="Picture 15" descr="D:\Back UP BUA\Legal-Bua\Power Points\รูปทำ powerpoint\engineering55555.jpg">
            <a:extLst>
              <a:ext uri="{FF2B5EF4-FFF2-40B4-BE49-F238E27FC236}">
                <a16:creationId xmlns:a16="http://schemas.microsoft.com/office/drawing/2014/main" id="{285DE31F-4A7F-4A18-98D9-25C9E84BB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7410" y="4842246"/>
            <a:ext cx="1875070" cy="1827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0E202E87-840A-4139-B176-639A740BD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124200"/>
            <a:ext cx="82629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>
            <a:normAutofit fontScale="975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h-TH" sz="6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จรรยาบรรณแห่งวิชาชีพวิศวกรรม</a:t>
            </a:r>
          </a:p>
        </p:txBody>
      </p:sp>
    </p:spTree>
    <p:extLst>
      <p:ext uri="{BB962C8B-B14F-4D97-AF65-F5344CB8AC3E}">
        <p14:creationId xmlns:p14="http://schemas.microsoft.com/office/powerpoint/2010/main" val="2720464187"/>
      </p:ext>
    </p:extLst>
  </p:cSld>
  <p:clrMapOvr>
    <a:masterClrMapping/>
  </p:clrMapOvr>
  <p:transition spd="med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ชื่อเรื่อง 1">
            <a:extLst>
              <a:ext uri="{FF2B5EF4-FFF2-40B4-BE49-F238E27FC236}">
                <a16:creationId xmlns:a16="http://schemas.microsoft.com/office/drawing/2014/main" id="{84871A88-FEBB-4DD1-B088-0234ABB0A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67" y="339725"/>
            <a:ext cx="8750175" cy="71913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วิศวกรต้องยึดมั่นในหลักปฏิบัติงานด้านวิศวกรรม </a:t>
            </a:r>
            <a:b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ตาม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CODES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เหล่านี้</a:t>
            </a:r>
          </a:p>
        </p:txBody>
      </p:sp>
      <p:sp>
        <p:nvSpPr>
          <p:cNvPr id="15363" name="สี่เหลี่ยมผืนผ้า 31">
            <a:extLst>
              <a:ext uri="{FF2B5EF4-FFF2-40B4-BE49-F238E27FC236}">
                <a16:creationId xmlns:a16="http://schemas.microsoft.com/office/drawing/2014/main" id="{DF18EFA9-1937-4664-8A54-C8B3401A7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2" y="4907509"/>
            <a:ext cx="3490110" cy="1200150"/>
          </a:xfrm>
          <a:prstGeom prst="rect">
            <a:avLst/>
          </a:prstGeom>
          <a:solidFill>
            <a:srgbClr val="0000FF"/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Code of Ethics</a:t>
            </a:r>
            <a:endParaRPr lang="th-TH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>
              <a:defRPr/>
            </a:pPr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(จรรยาบรรณ)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364" name="TextBox 46">
            <a:extLst>
              <a:ext uri="{FF2B5EF4-FFF2-40B4-BE49-F238E27FC236}">
                <a16:creationId xmlns:a16="http://schemas.microsoft.com/office/drawing/2014/main" id="{36F7BEE2-4B21-4B98-9BC5-8E133C002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653" y="3429000"/>
            <a:ext cx="3500461" cy="12001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Code of Conduct</a:t>
            </a:r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 algn="ctr">
              <a:defRPr/>
            </a:pPr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(ประมวลการประพฤติ)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3" name="TextBox 47">
            <a:extLst>
              <a:ext uri="{FF2B5EF4-FFF2-40B4-BE49-F238E27FC236}">
                <a16:creationId xmlns:a16="http://schemas.microsoft.com/office/drawing/2014/main" id="{A17CCC6D-49C8-4AF3-B5BF-349F320D8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26" y="1928813"/>
            <a:ext cx="3451583" cy="1200150"/>
          </a:xfrm>
          <a:prstGeom prst="rect">
            <a:avLst/>
          </a:prstGeom>
          <a:solidFill>
            <a:schemeClr val="accent2"/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Code of Practice</a:t>
            </a:r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 algn="ctr">
              <a:defRPr/>
            </a:pPr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(ประมวลการปฎิบัติ)</a:t>
            </a:r>
          </a:p>
        </p:txBody>
      </p:sp>
      <p:pic>
        <p:nvPicPr>
          <p:cNvPr id="58380" name="รูปภาพ 28" descr="42.jpg">
            <a:extLst>
              <a:ext uri="{FF2B5EF4-FFF2-40B4-BE49-F238E27FC236}">
                <a16:creationId xmlns:a16="http://schemas.microsoft.com/office/drawing/2014/main" id="{89D99F7D-1F1D-4F07-941F-33243DD5D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786063"/>
            <a:ext cx="328612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สี่เหลี่ยมมุมมน 24">
            <a:extLst>
              <a:ext uri="{FF2B5EF4-FFF2-40B4-BE49-F238E27FC236}">
                <a16:creationId xmlns:a16="http://schemas.microsoft.com/office/drawing/2014/main" id="{B5BD8376-8F6B-48B8-9CCA-55C744C83FCD}"/>
              </a:ext>
            </a:extLst>
          </p:cNvPr>
          <p:cNvSpPr/>
          <p:nvPr/>
        </p:nvSpPr>
        <p:spPr bwMode="auto">
          <a:xfrm>
            <a:off x="611560" y="1928813"/>
            <a:ext cx="2571750" cy="714375"/>
          </a:xfrm>
          <a:prstGeom prst="roundRect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CODES</a:t>
            </a: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26" name="ดาว 6 แฉก 25">
            <a:extLst>
              <a:ext uri="{FF2B5EF4-FFF2-40B4-BE49-F238E27FC236}">
                <a16:creationId xmlns:a16="http://schemas.microsoft.com/office/drawing/2014/main" id="{505F788C-57A4-4289-ADE9-04BC2D1BF3E2}"/>
              </a:ext>
            </a:extLst>
          </p:cNvPr>
          <p:cNvSpPr/>
          <p:nvPr/>
        </p:nvSpPr>
        <p:spPr bwMode="auto">
          <a:xfrm>
            <a:off x="4056063" y="2120900"/>
            <a:ext cx="177800" cy="200025"/>
          </a:xfrm>
          <a:prstGeom prst="star6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>
              <a:defRPr/>
            </a:pPr>
            <a:endParaRPr lang="th-TH" b="1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27" name="ดาว 6 แฉก 26">
            <a:extLst>
              <a:ext uri="{FF2B5EF4-FFF2-40B4-BE49-F238E27FC236}">
                <a16:creationId xmlns:a16="http://schemas.microsoft.com/office/drawing/2014/main" id="{4F736B56-279D-432B-9C58-5FBFD8B18BEC}"/>
              </a:ext>
            </a:extLst>
          </p:cNvPr>
          <p:cNvSpPr/>
          <p:nvPr/>
        </p:nvSpPr>
        <p:spPr bwMode="auto">
          <a:xfrm>
            <a:off x="4484688" y="3621088"/>
            <a:ext cx="177800" cy="200025"/>
          </a:xfrm>
          <a:prstGeom prst="star6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>
              <a:defRPr/>
            </a:pPr>
            <a:endParaRPr lang="th-TH" b="1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28" name="ดาว 6 แฉก 27">
            <a:extLst>
              <a:ext uri="{FF2B5EF4-FFF2-40B4-BE49-F238E27FC236}">
                <a16:creationId xmlns:a16="http://schemas.microsoft.com/office/drawing/2014/main" id="{B353073C-BAC8-42E2-88CC-8CAB2F91240D}"/>
              </a:ext>
            </a:extLst>
          </p:cNvPr>
          <p:cNvSpPr/>
          <p:nvPr/>
        </p:nvSpPr>
        <p:spPr bwMode="auto">
          <a:xfrm>
            <a:off x="5072063" y="5116513"/>
            <a:ext cx="179387" cy="200025"/>
          </a:xfrm>
          <a:prstGeom prst="star6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>
              <a:defRPr/>
            </a:pPr>
            <a:endParaRPr lang="th-TH" b="1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98C58F56-C1E9-4189-9D45-7E32190D8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E635A385-680A-4AC9-B94A-DB8E30974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18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87964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สี่เหลี่ยมมุมมน 13">
            <a:extLst>
              <a:ext uri="{FF2B5EF4-FFF2-40B4-BE49-F238E27FC236}">
                <a16:creationId xmlns:a16="http://schemas.microsoft.com/office/drawing/2014/main" id="{B3C89192-BEE3-4A54-AF5B-4CD5D228C134}"/>
              </a:ext>
            </a:extLst>
          </p:cNvPr>
          <p:cNvSpPr/>
          <p:nvPr/>
        </p:nvSpPr>
        <p:spPr bwMode="auto">
          <a:xfrm>
            <a:off x="250825" y="3429000"/>
            <a:ext cx="8497888" cy="3095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th-TH" dirty="0"/>
          </a:p>
        </p:txBody>
      </p:sp>
      <p:grpSp>
        <p:nvGrpSpPr>
          <p:cNvPr id="53251" name="Group 52">
            <a:extLst>
              <a:ext uri="{FF2B5EF4-FFF2-40B4-BE49-F238E27FC236}">
                <a16:creationId xmlns:a16="http://schemas.microsoft.com/office/drawing/2014/main" id="{830B73CA-174A-4A0C-8BBB-1C6FDCDC3B3D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1484313"/>
            <a:ext cx="2233613" cy="792162"/>
            <a:chOff x="624" y="672"/>
            <a:chExt cx="1773" cy="240"/>
          </a:xfrm>
        </p:grpSpPr>
        <p:sp>
          <p:nvSpPr>
            <p:cNvPr id="9" name="AutoShape 53">
              <a:extLst>
                <a:ext uri="{FF2B5EF4-FFF2-40B4-BE49-F238E27FC236}">
                  <a16:creationId xmlns:a16="http://schemas.microsoft.com/office/drawing/2014/main" id="{F5DB4D48-9DCB-42E6-A9B0-5EAA7095D9C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24" y="672"/>
              <a:ext cx="1773" cy="240"/>
            </a:xfrm>
            <a:prstGeom prst="roundRect">
              <a:avLst>
                <a:gd name="adj" fmla="val 27917"/>
              </a:avLst>
            </a:prstGeom>
            <a:solidFill>
              <a:srgbClr val="FF7C80"/>
            </a:solidFill>
            <a:ln w="9525">
              <a:noFill/>
              <a:round/>
              <a:headEnd/>
              <a:tailEnd/>
            </a:ln>
            <a:effectLst>
              <a:outerShdw dist="25400" dir="54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th-TH"/>
            </a:p>
          </p:txBody>
        </p:sp>
        <p:sp>
          <p:nvSpPr>
            <p:cNvPr id="53259" name="AutoShape 54">
              <a:extLst>
                <a:ext uri="{FF2B5EF4-FFF2-40B4-BE49-F238E27FC236}">
                  <a16:creationId xmlns:a16="http://schemas.microsoft.com/office/drawing/2014/main" id="{D56F4EC3-C933-4844-82D9-0466177E706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36" y="674"/>
              <a:ext cx="1748" cy="10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FFFF">
                    <a:alpha val="29999"/>
                  </a:srgbClr>
                </a:gs>
                <a:gs pos="100000">
                  <a:srgbClr val="FF7C80">
                    <a:alpha val="29999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th-TH" altLang="th-TH" sz="1800"/>
            </a:p>
          </p:txBody>
        </p:sp>
      </p:grpSp>
      <p:sp>
        <p:nvSpPr>
          <p:cNvPr id="53252" name="Rectangle 32">
            <a:extLst>
              <a:ext uri="{FF2B5EF4-FFF2-40B4-BE49-F238E27FC236}">
                <a16:creationId xmlns:a16="http://schemas.microsoft.com/office/drawing/2014/main" id="{23F527BF-42C8-46B0-9C3A-C98C086ACD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h-TH" altLang="th-TH" sz="5400" b="1">
                <a:latin typeface="TH SarabunPSK" panose="020B0500040200020003" pitchFamily="34" charset="-34"/>
                <a:cs typeface="TH SarabunPSK" panose="020B0500040200020003" pitchFamily="34" charset="-34"/>
              </a:rPr>
              <a:t>จรรยาบรรณแห่งวิชาชีพวิศวกรรม</a:t>
            </a:r>
            <a:endParaRPr lang="en-US" altLang="th-TH" sz="5400" b="1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3253" name="สี่เหลี่ยมมุมมน 4">
            <a:extLst>
              <a:ext uri="{FF2B5EF4-FFF2-40B4-BE49-F238E27FC236}">
                <a16:creationId xmlns:a16="http://schemas.microsoft.com/office/drawing/2014/main" id="{03203DA5-AA1C-4E77-9984-AE8FCD11D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0"/>
            <a:ext cx="9144000" cy="2174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th-TH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3254" name="TextBox 5">
            <a:extLst>
              <a:ext uri="{FF2B5EF4-FFF2-40B4-BE49-F238E27FC236}">
                <a16:creationId xmlns:a16="http://schemas.microsoft.com/office/drawing/2014/main" id="{9E13C99F-B8B7-4F3D-8C1A-DA31FAFD2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50" y="1501775"/>
            <a:ext cx="1873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h-TH" altLang="th-TH" sz="4000" b="1">
                <a:latin typeface="TH SarabunPSK" panose="020B0500040200020003" pitchFamily="34" charset="-34"/>
                <a:cs typeface="TH SarabunPSK" panose="020B0500040200020003" pitchFamily="34" charset="-34"/>
              </a:rPr>
              <a:t>มาตรา 50</a:t>
            </a:r>
          </a:p>
        </p:txBody>
      </p:sp>
      <p:sp>
        <p:nvSpPr>
          <p:cNvPr id="53255" name="สี่เหลี่ยมผืนผ้า 7">
            <a:extLst>
              <a:ext uri="{FF2B5EF4-FFF2-40B4-BE49-F238E27FC236}">
                <a16:creationId xmlns:a16="http://schemas.microsoft.com/office/drawing/2014/main" id="{454D5161-0F53-4891-82D7-5BA61D1A9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4076700"/>
            <a:ext cx="74168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66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ข้อบังคับสภาวิศวกรว่าด้วยจรรยาบรรณแห่งวิชาชีพวิศวกรรม และการประพฤติผิดจรรยาบรรณอันจะนำมาซึ่งความเสื่อมเสียเกียรติศักดิ์แห่งวิชาชีพ พ.ศ. 2559</a:t>
            </a:r>
          </a:p>
        </p:txBody>
      </p:sp>
      <p:sp>
        <p:nvSpPr>
          <p:cNvPr id="53256" name="ลูกศรขวา 10">
            <a:extLst>
              <a:ext uri="{FF2B5EF4-FFF2-40B4-BE49-F238E27FC236}">
                <a16:creationId xmlns:a16="http://schemas.microsoft.com/office/drawing/2014/main" id="{47266323-DDAA-4012-B008-C135684FA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1700213"/>
            <a:ext cx="1584325" cy="576262"/>
          </a:xfrm>
          <a:prstGeom prst="rightArrow">
            <a:avLst>
              <a:gd name="adj1" fmla="val 50000"/>
              <a:gd name="adj2" fmla="val 4998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th-TH" sz="1800"/>
          </a:p>
        </p:txBody>
      </p:sp>
      <p:sp>
        <p:nvSpPr>
          <p:cNvPr id="53257" name="TextBox 12">
            <a:extLst>
              <a:ext uri="{FF2B5EF4-FFF2-40B4-BE49-F238E27FC236}">
                <a16:creationId xmlns:a16="http://schemas.microsoft.com/office/drawing/2014/main" id="{C8D5796F-E417-48A2-A3E0-38530F1C4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341438"/>
            <a:ext cx="43211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thaiDist" eaLnBrk="1" hangingPunct="1"/>
            <a:r>
              <a:rPr lang="th-TH" altLang="th-TH" sz="3600" b="1">
                <a:latin typeface="TH SarabunPSK" panose="020B0500040200020003" pitchFamily="34" charset="-34"/>
                <a:cs typeface="TH SarabunPSK" panose="020B0500040200020003" pitchFamily="34" charset="-34"/>
              </a:rPr>
              <a:t>ผู้ได้รับใบอนุญาตต้องประพฤติตนตามจรรยาบรรณแห่งวิชาชีพวิศวกรรม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87506268-05D4-44BC-B734-18FD4EBA5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9F790FAC-79D6-453B-B4B2-F1E0DB117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19</a:t>
            </a:fld>
            <a:endParaRPr lang="th-TH"/>
          </a:p>
        </p:txBody>
      </p:sp>
      <p:pic>
        <p:nvPicPr>
          <p:cNvPr id="15" name="Picture 21" descr="D:\Back UP BUA\Legal-Bua\งานธุรการ\Logo Engineering Council\COELOGO\COELOGO.gif">
            <a:extLst>
              <a:ext uri="{FF2B5EF4-FFF2-40B4-BE49-F238E27FC236}">
                <a16:creationId xmlns:a16="http://schemas.microsoft.com/office/drawing/2014/main" id="{556FC16C-5E64-4BC1-8213-AEE601ECA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188640"/>
            <a:ext cx="851290" cy="838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586103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4">
            <a:extLst>
              <a:ext uri="{FF2B5EF4-FFF2-40B4-BE49-F238E27FC236}">
                <a16:creationId xmlns:a16="http://schemas.microsoft.com/office/drawing/2014/main" id="{42D27406-9F61-44F2-BF3E-6CEA7F4B73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" y="1571625"/>
            <a:ext cx="5715000" cy="4786313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th-TH" altLang="th-TH" sz="1800">
              <a:latin typeface="Angsana New" panose="02020603050405020304" pitchFamily="18" charset="-34"/>
            </a:endParaRPr>
          </a:p>
        </p:txBody>
      </p:sp>
      <p:sp>
        <p:nvSpPr>
          <p:cNvPr id="55299" name="สี่เหลี่ยมผืนผ้า 8">
            <a:extLst>
              <a:ext uri="{FF2B5EF4-FFF2-40B4-BE49-F238E27FC236}">
                <a16:creationId xmlns:a16="http://schemas.microsoft.com/office/drawing/2014/main" id="{F42D3837-6592-4E78-A4EA-0F18D392E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514600"/>
            <a:ext cx="5187950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thaiDist" eaLnBrk="1" hangingPunct="1"/>
            <a:r>
              <a:rPr lang="th-TH" altLang="th-TH" sz="4400" b="1">
                <a:solidFill>
                  <a:srgbClr val="66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sz="4000" b="1">
                <a:solidFill>
                  <a:srgbClr val="66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หมายถึง ข้อบังคับที่สภาวิศวกรกำหนดขึ้น เพื่อให้ผู้ประกอบวิชาชีพวิศวกรรมควบคุม ต้องปฏิบัติตาม โดยยึดหลักคุณธรรมเป็นหลักสำคัญ</a:t>
            </a:r>
            <a:endParaRPr lang="th-TH" altLang="th-TH" sz="4000" b="1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5300" name="Picture 3" descr="C:\Office2007\MEDIA\OFFICE12\Lines\BD21326_.gif">
            <a:extLst>
              <a:ext uri="{FF2B5EF4-FFF2-40B4-BE49-F238E27FC236}">
                <a16:creationId xmlns:a16="http://schemas.microsoft.com/office/drawing/2014/main" id="{14119A3B-71B0-4512-B351-D2A6DC146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81763"/>
            <a:ext cx="91440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3" descr="C:\Office2007\MEDIA\OFFICE12\Lines\BD21326_.gif">
            <a:extLst>
              <a:ext uri="{FF2B5EF4-FFF2-40B4-BE49-F238E27FC236}">
                <a16:creationId xmlns:a16="http://schemas.microsoft.com/office/drawing/2014/main" id="{7ABD5F87-69FC-4DA7-B32A-E4AE4334E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รูปภาพ 10" descr="12588.bmp">
            <a:extLst>
              <a:ext uri="{FF2B5EF4-FFF2-40B4-BE49-F238E27FC236}">
                <a16:creationId xmlns:a16="http://schemas.microsoft.com/office/drawing/2014/main" id="{5DAD7FBC-2CF7-4428-8833-FAC6B7ABC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1571625"/>
            <a:ext cx="2857500" cy="478631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4" name="TextBox 1">
            <a:extLst>
              <a:ext uri="{FF2B5EF4-FFF2-40B4-BE49-F238E27FC236}">
                <a16:creationId xmlns:a16="http://schemas.microsoft.com/office/drawing/2014/main" id="{A63B780C-4BDE-401E-B0A7-CD16263C6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8600"/>
            <a:ext cx="7543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h-TH" altLang="th-TH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altLang="th-TH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1. ความหมายของจรรยาบรรณแห่งวิชาชีพ</a:t>
            </a:r>
            <a:endParaRPr lang="th-TH" altLang="th-TH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98793F58-411A-4601-91F3-E1DC656CA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444EEC04-6394-4303-9575-0F21469B3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20</a:t>
            </a:fld>
            <a:endParaRPr lang="th-TH"/>
          </a:p>
        </p:txBody>
      </p:sp>
      <p:pic>
        <p:nvPicPr>
          <p:cNvPr id="10" name="Picture 21" descr="D:\Back UP BUA\Legal-Bua\งานธุรการ\Logo Engineering Council\COELOGO\COELOGO.gif">
            <a:extLst>
              <a:ext uri="{FF2B5EF4-FFF2-40B4-BE49-F238E27FC236}">
                <a16:creationId xmlns:a16="http://schemas.microsoft.com/office/drawing/2014/main" id="{A56486DD-66DF-4837-8840-435C12296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955" y="241300"/>
            <a:ext cx="851290" cy="838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8825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8FABBE1-0042-4BD7-9FDA-C8B2ABFE2B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69875"/>
            <a:ext cx="6781800" cy="7207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ความสำคัญของจรรยาบรรณ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2E670B8A-965B-4CA1-86D9-1F91B6852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1474788"/>
            <a:ext cx="7362825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thaiDist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th-TH" altLang="th-TH" sz="4800" b="1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		</a:t>
            </a:r>
            <a:r>
              <a:rPr lang="th-TH" altLang="th-TH" sz="4400" b="1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เป็นแนวทางให้ผู้ประกอบวิชาชีพยึดถือ	ปฏิบัติอย่างถูกต้องเหมาะสม</a:t>
            </a:r>
          </a:p>
          <a:p>
            <a:pPr algn="thaiDist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th-TH" altLang="th-TH" sz="4800" b="1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   	</a:t>
            </a:r>
            <a:r>
              <a:rPr lang="th-TH" altLang="th-TH" sz="4400" b="1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เพื่อให้วิชาชีพได้รับการยอมรับ และความ	เชื่อมั่นจากสังคม</a:t>
            </a:r>
          </a:p>
          <a:p>
            <a:pPr algn="thaiDist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th-TH" altLang="th-TH" sz="4800" b="1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   	</a:t>
            </a:r>
            <a:r>
              <a:rPr lang="th-TH" altLang="th-TH" sz="4400" b="1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เพื่อผดุงเกียรติศักดิ์และศักดิ์ศรีแห่ง	วิชาชีพ</a:t>
            </a:r>
          </a:p>
        </p:txBody>
      </p:sp>
      <p:pic>
        <p:nvPicPr>
          <p:cNvPr id="56324" name="Picture 5" descr="BD21315_">
            <a:extLst>
              <a:ext uri="{FF2B5EF4-FFF2-40B4-BE49-F238E27FC236}">
                <a16:creationId xmlns:a16="http://schemas.microsoft.com/office/drawing/2014/main" id="{EA925756-0C5F-411B-999D-68934ED2F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3625"/>
            <a:ext cx="91440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5" descr="BD21315_">
            <a:extLst>
              <a:ext uri="{FF2B5EF4-FFF2-40B4-BE49-F238E27FC236}">
                <a16:creationId xmlns:a16="http://schemas.microsoft.com/office/drawing/2014/main" id="{F3635003-F789-42B6-852E-74C99B26F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6" name="Picture 13" descr="C:\Documents and Settings\Jub\Local Settings\Temporary Internet Files\Content.IE5\4PMN4PQJ\dglxasset[1].aspx">
            <a:extLst>
              <a:ext uri="{FF2B5EF4-FFF2-40B4-BE49-F238E27FC236}">
                <a16:creationId xmlns:a16="http://schemas.microsoft.com/office/drawing/2014/main" id="{3E6B0CE5-AD49-4ABC-B240-4B77C7B99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571625"/>
            <a:ext cx="57626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7" name="Picture 13" descr="C:\Documents and Settings\Jub\Local Settings\Temporary Internet Files\Content.IE5\4PMN4PQJ\dglxasset[1].aspx">
            <a:extLst>
              <a:ext uri="{FF2B5EF4-FFF2-40B4-BE49-F238E27FC236}">
                <a16:creationId xmlns:a16="http://schemas.microsoft.com/office/drawing/2014/main" id="{FD0ED78D-B69D-4711-B3B5-9315E9E00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3000375"/>
            <a:ext cx="57626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8" name="Picture 13" descr="C:\Documents and Settings\Jub\Local Settings\Temporary Internet Files\Content.IE5\4PMN4PQJ\dglxasset[1].aspx">
            <a:extLst>
              <a:ext uri="{FF2B5EF4-FFF2-40B4-BE49-F238E27FC236}">
                <a16:creationId xmlns:a16="http://schemas.microsoft.com/office/drawing/2014/main" id="{C9EC1EBB-6FD8-4C74-B6B7-124F25BCD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4500563"/>
            <a:ext cx="57626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9" name="Picture 15" descr="C:\Documents and Settings\Jub\Local Settings\Temporary Internet Files\Content.IE5\8XQZK52R\dglxasset[1].aspx">
            <a:extLst>
              <a:ext uri="{FF2B5EF4-FFF2-40B4-BE49-F238E27FC236}">
                <a16:creationId xmlns:a16="http://schemas.microsoft.com/office/drawing/2014/main" id="{FB1CF069-B626-45B7-8DD0-1163DB94A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4787900"/>
            <a:ext cx="1892300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10827150-607F-41B7-8536-5A72FDD1F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A365D835-0638-4195-B404-3A421EE0A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21</a:t>
            </a:fld>
            <a:endParaRPr lang="th-TH"/>
          </a:p>
        </p:txBody>
      </p:sp>
      <p:pic>
        <p:nvPicPr>
          <p:cNvPr id="12" name="Picture 21" descr="D:\Back UP BUA\Legal-Bua\งานธุรการ\Logo Engineering Council\COELOGO\COELOGO.gif">
            <a:extLst>
              <a:ext uri="{FF2B5EF4-FFF2-40B4-BE49-F238E27FC236}">
                <a16:creationId xmlns:a16="http://schemas.microsoft.com/office/drawing/2014/main" id="{65FB1188-25F5-4405-A027-6CE126983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398" y="140364"/>
            <a:ext cx="851290" cy="838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9999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ชื่อเรื่อง 1">
            <a:extLst>
              <a:ext uri="{FF2B5EF4-FFF2-40B4-BE49-F238E27FC236}">
                <a16:creationId xmlns:a16="http://schemas.microsoft.com/office/drawing/2014/main" id="{16AAED1D-D3C4-4B35-8079-C674640A9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228600"/>
            <a:ext cx="7086600" cy="6096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th-TH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2. ข้อบังคับสภาวิศวกรว่าด้วยจรรยาบรรณฯ</a:t>
            </a:r>
          </a:p>
        </p:txBody>
      </p:sp>
      <p:sp>
        <p:nvSpPr>
          <p:cNvPr id="16387" name="สี่เหลี่ยมผืนผ้า 7">
            <a:extLst>
              <a:ext uri="{FF2B5EF4-FFF2-40B4-BE49-F238E27FC236}">
                <a16:creationId xmlns:a16="http://schemas.microsoft.com/office/drawing/2014/main" id="{ABE5B233-107E-43E6-A38C-7824564A1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3865563"/>
            <a:ext cx="8643938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th-TH" altLang="th-TH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ข้อบังคับสภาวิศวกรว่าด้วยจรรยาบรรณแห่งวิชาชีพวิศวกรรม และการประพฤติผิดจรรยาบรรณอันจะนำมาซึ่งความเสื่อมเสียเกียรติศักดิ์แห่งวิชาชีพ พ.ศ. 2559</a:t>
            </a:r>
          </a:p>
        </p:txBody>
      </p:sp>
      <p:pic>
        <p:nvPicPr>
          <p:cNvPr id="24580" name="Picture 4" descr="Picture1">
            <a:extLst>
              <a:ext uri="{FF2B5EF4-FFF2-40B4-BE49-F238E27FC236}">
                <a16:creationId xmlns:a16="http://schemas.microsoft.com/office/drawing/2014/main" id="{65B86A77-7DD0-4300-827A-5FAC2E89D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0975" y="1538858"/>
            <a:ext cx="1989137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2469" name="Picture 2" descr="C:\Office2007\MEDIA\OFFICE12\Lines\BD14844_.gif">
            <a:extLst>
              <a:ext uri="{FF2B5EF4-FFF2-40B4-BE49-F238E27FC236}">
                <a16:creationId xmlns:a16="http://schemas.microsoft.com/office/drawing/2014/main" id="{B788B8F5-644E-4911-BD09-5820771D1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071563"/>
            <a:ext cx="2476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2" descr="C:\Office2007\MEDIA\OFFICE12\Lines\BD14844_.gif">
            <a:extLst>
              <a:ext uri="{FF2B5EF4-FFF2-40B4-BE49-F238E27FC236}">
                <a16:creationId xmlns:a16="http://schemas.microsoft.com/office/drawing/2014/main" id="{4B2F187F-1D6E-48F7-AA44-2F53F3C14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6142038"/>
            <a:ext cx="8529638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2" descr="C:\Office2007\MEDIA\OFFICE12\Lines\BD14844_.gif">
            <a:extLst>
              <a:ext uri="{FF2B5EF4-FFF2-40B4-BE49-F238E27FC236}">
                <a16:creationId xmlns:a16="http://schemas.microsoft.com/office/drawing/2014/main" id="{1BCB1FEC-E52D-4BA9-8F5F-64E8FE4D1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938" y="1071563"/>
            <a:ext cx="250825" cy="521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2" name="Picture 2" descr="C:\Office2007\MEDIA\OFFICE12\Lines\BD14844_.gif">
            <a:extLst>
              <a:ext uri="{FF2B5EF4-FFF2-40B4-BE49-F238E27FC236}">
                <a16:creationId xmlns:a16="http://schemas.microsoft.com/office/drawing/2014/main" id="{17A1EE03-44DA-4BB9-8008-1FAFF7222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000125"/>
            <a:ext cx="8386762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2DBBDC13-0829-4BEE-972B-28A513944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46A945A5-F06D-47CF-B323-940A29FB3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22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0486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ชื่อเรื่อง 1">
            <a:extLst>
              <a:ext uri="{FF2B5EF4-FFF2-40B4-BE49-F238E27FC236}">
                <a16:creationId xmlns:a16="http://schemas.microsoft.com/office/drawing/2014/main" id="{3CE4E9B8-0A4D-403C-B4EF-72426D7CD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13" y="304800"/>
            <a:ext cx="8701087" cy="6096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D54FB59B-A2A6-41C1-BCB3-48A7193DA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14400"/>
            <a:ext cx="8701088" cy="5791200"/>
          </a:xfrm>
          <a:prstGeom prst="rect">
            <a:avLst/>
          </a:prstGeom>
          <a:solidFill>
            <a:srgbClr val="EAEAEA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3600" b="1" kern="0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th-TH" sz="2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(1) ข้อบังคับนี้เรียกว่า “ข้อบังคับสภาวิศวกรว่าด้วยจรรยาบรรณแห่งวิชาชีพวิศวกรรมและการประพฤติผิดจรรยาบรรณอันจะนำมาซึ่งความเสื่อมเสียเกียรติศักดิ์แห่งวิชาชีพ พ.ศ. 2559”</a:t>
            </a:r>
          </a:p>
          <a:p>
            <a:pPr marL="342900" indent="-342900" algn="thaiDist">
              <a:defRPr/>
            </a:pPr>
            <a:endParaRPr lang="th-TH" sz="800" b="1" kern="0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28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</a:t>
            </a:r>
            <a:r>
              <a:rPr lang="th-TH" sz="16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(2) ข้อบังคับนี้ให้ใช้บังคับตั้งแต่วันถัดจากวันประกาศในราชกิจจา</a:t>
            </a:r>
            <a:r>
              <a:rPr lang="th-TH" sz="2800" b="1" kern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นุเบกษา</a:t>
            </a:r>
            <a:r>
              <a:rPr lang="th-TH" sz="28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เป็นต้นไป</a:t>
            </a:r>
          </a:p>
          <a:p>
            <a:pPr marL="342900" indent="-342900" algn="thaiDist">
              <a:defRPr/>
            </a:pPr>
            <a:endParaRPr lang="th-TH" sz="800" b="1" kern="0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      </a:t>
            </a:r>
            <a:r>
              <a:rPr lang="th-TH" sz="14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(3) ให้ยกเลิกข้อบังคับสภาวิศวกร ว่าด้วยจรรยาบรรณแห่งวิชาชีพวิศวกรรม</a:t>
            </a:r>
            <a:br>
              <a:rPr lang="th-TH" sz="2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และการประพฤติผิดจรรยาบรรณอันจะนำมาซึ่งความเสื่อมเสียเกียรติศักดิ์แห่งวิชาชีพ พ.ศ. 2543</a:t>
            </a:r>
          </a:p>
          <a:p>
            <a:pPr marL="342900" indent="-342900" algn="thaiDist">
              <a:defRPr/>
            </a:pPr>
            <a:endParaRPr lang="th-TH" sz="800" b="1" kern="0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       (4) ผู้ประกอบวิชาชีพวิศวกรรมควบคุมผู้ใดฝ่าฝืนหรือไม่ปฏิบัติตามข้อใดข้อหนึ่งในข้อบังคับนี้ ให้ถือว่าผู้ประกอบวิชาชีพวิศวกรรมควบคุมนั้นประพฤติผิดจรรยาบรรณแห่งวิชาชีพวิศวกรรมหรือประพฤติผิดจรรยาบรรณอันจะนำมาซึ่งความเสื่อมเสียเกียรติศักดิ์แห่งวิชาชีพ แล้วแต่กรณี</a:t>
            </a:r>
          </a:p>
          <a:p>
            <a:pPr marL="342900" indent="-342900" algn="thaiDist">
              <a:defRPr/>
            </a:pPr>
            <a:endParaRPr lang="th-TH" sz="2800" b="1" kern="0" dirty="0">
              <a:solidFill>
                <a:srgbClr val="990033"/>
              </a:solidFill>
              <a:latin typeface="TH SarabunPSK" pitchFamily="34" charset="-34"/>
              <a:cs typeface="TH SarabunPSK" pitchFamily="34" charset="-34"/>
            </a:endParaRPr>
          </a:p>
          <a:p>
            <a:pPr marL="342900" indent="-342900">
              <a:spcBef>
                <a:spcPct val="20000"/>
              </a:spcBef>
              <a:buClr>
                <a:srgbClr val="1F497D"/>
              </a:buClr>
              <a:buFont typeface="Wingdings" pitchFamily="2" charset="2"/>
              <a:buNone/>
              <a:defRPr/>
            </a:pPr>
            <a:endParaRPr lang="th-TH" sz="3600" b="1" kern="0" dirty="0">
              <a:solidFill>
                <a:srgbClr val="1F497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91059003-24D2-4475-9343-65631DC02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4FD7DF23-5668-4AD1-B50C-DF43122F8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23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05722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17" descr="D:\Back UP BUA\Legal-Bua\Power Points\รูปทำ powerpoint\people.jpg">
            <a:extLst>
              <a:ext uri="{FF2B5EF4-FFF2-40B4-BE49-F238E27FC236}">
                <a16:creationId xmlns:a16="http://schemas.microsoft.com/office/drawing/2014/main" id="{0D321E0C-077A-4D1C-BAAB-F4A9F9E41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400" y="230188"/>
            <a:ext cx="2843213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21" descr="D:\Back UP BUA\Legal-Bua\งานธุรการ\Logo Engineering Council\COELOGO\COELOGO.gif">
            <a:extLst>
              <a:ext uri="{FF2B5EF4-FFF2-40B4-BE49-F238E27FC236}">
                <a16:creationId xmlns:a16="http://schemas.microsoft.com/office/drawing/2014/main" id="{2F7473D9-7FEB-44CB-8C85-EF9AFCBCF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38" y="260648"/>
            <a:ext cx="1985962" cy="1956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63" name="Picture 15" descr="D:\Back UP BUA\Legal-Bua\Power Points\รูปทำ powerpoint\engineering55555.jpg">
            <a:extLst>
              <a:ext uri="{FF2B5EF4-FFF2-40B4-BE49-F238E27FC236}">
                <a16:creationId xmlns:a16="http://schemas.microsoft.com/office/drawing/2014/main" id="{155B27A9-8CE0-448E-B233-A9238B55F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7410" y="4842246"/>
            <a:ext cx="1875070" cy="1827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11CF5682-9A92-483F-ACA6-59EBE114E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90800"/>
            <a:ext cx="82629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8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หมวด 1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E679DF0-CF35-4083-A342-616459E69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733800"/>
            <a:ext cx="82629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6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จรรยาบรรณแห่งวิชาชีพวิศวกรรม</a:t>
            </a:r>
          </a:p>
        </p:txBody>
      </p:sp>
    </p:spTree>
    <p:extLst>
      <p:ext uri="{BB962C8B-B14F-4D97-AF65-F5344CB8AC3E}">
        <p14:creationId xmlns:p14="http://schemas.microsoft.com/office/powerpoint/2010/main" val="2799241737"/>
      </p:ext>
    </p:extLst>
  </p:cSld>
  <p:clrMapOvr>
    <a:masterClrMapping/>
  </p:clrMapOvr>
  <p:transition spd="med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ชื่อเรื่อง 1">
            <a:extLst>
              <a:ext uri="{FF2B5EF4-FFF2-40B4-BE49-F238E27FC236}">
                <a16:creationId xmlns:a16="http://schemas.microsoft.com/office/drawing/2014/main" id="{39B44888-E897-4DDA-9C68-33AFDFB2B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13" y="304800"/>
            <a:ext cx="8701087" cy="6096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0145CD2C-43B9-4FE6-9243-77214242F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214438"/>
            <a:ext cx="8701087" cy="5286375"/>
          </a:xfrm>
          <a:prstGeom prst="rect">
            <a:avLst/>
          </a:prstGeom>
          <a:solidFill>
            <a:srgbClr val="EAEAEA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742950" indent="-742950" algn="thaiDist">
              <a:defRPr/>
            </a:pPr>
            <a: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(5)	ผู้ประกอบวิชาชีพวิศวกรรมควบคุมต้องประกอบวิชาชีพโดยให้ความสำคัญต่อความปลอดภัย สุขอนามัย </a:t>
            </a:r>
            <a:b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4000" b="1" kern="0" dirty="0" err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สวัสดิ</a:t>
            </a:r>
            <a: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ภาพของสาธารณชน ตลอดจนทรัพย์สิน</a:t>
            </a:r>
            <a:b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และสิ่งแวดล้อมอันเป็นสาธารณะด้วย</a:t>
            </a:r>
          </a:p>
          <a:p>
            <a:pPr marL="742950" indent="-742950" algn="thaiDist">
              <a:defRPr/>
            </a:pPr>
            <a:endParaRPr lang="th-TH" sz="2000" b="1" kern="0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บทบัญญัติในข้อนี้มีวัตถุประสงค์เพื่อให้ผู้ประกอบวิชาชีพวิศวกรรมควบคุม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ได้ตระหนักถึงความปลอดภัย สุขอนามัย และ</a:t>
            </a:r>
            <a:r>
              <a:rPr lang="th-TH" sz="2800" b="1" kern="0" dirty="0" err="1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สวัสดิ</a:t>
            </a: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ภาพของประชาชน ซึ่งสอดคล้องตามเจตนารมณ์ที่ปรากฏในหมายเหตุท้ายพระราชบัญญัติวิศวกร พ.ศ. 2542 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รวมถึงการให้ความสำคัญกับทรัพย์สินและสิ่งแวดล้อมอันมีไว้เพื่อประชาชนทั่วไป</a:t>
            </a:r>
          </a:p>
          <a:p>
            <a:pPr marL="342900" indent="-342900">
              <a:spcBef>
                <a:spcPct val="20000"/>
              </a:spcBef>
              <a:buClr>
                <a:srgbClr val="1F497D"/>
              </a:buClr>
              <a:buFont typeface="Wingdings" pitchFamily="2" charset="2"/>
              <a:buNone/>
              <a:defRPr/>
            </a:pPr>
            <a:endParaRPr lang="th-TH" sz="3600" b="1" kern="0" dirty="0">
              <a:solidFill>
                <a:srgbClr val="1F497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A293207F-C5C7-4BD8-8841-E97F4663D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3CD6538E-7E03-4FC0-B198-B40081AD6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25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059492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สี่เหลี่ยมผืนผ้า 8">
            <a:extLst>
              <a:ext uri="{FF2B5EF4-FFF2-40B4-BE49-F238E27FC236}">
                <a16:creationId xmlns:a16="http://schemas.microsoft.com/office/drawing/2014/main" id="{E8CB7B76-9AAA-4E6F-B18C-A4E53D0A5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200" y="4038600"/>
            <a:ext cx="457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th-TH" altLang="th-TH" sz="3200" b="1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ไฟไหม้ </a:t>
            </a:r>
            <a:r>
              <a:rPr lang="en-US" altLang="th-TH" sz="3200" b="1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Santika </a:t>
            </a:r>
            <a:r>
              <a:rPr lang="th-TH" altLang="th-TH" sz="3200" b="1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ต้อนรับปีใหม่ 2552</a:t>
            </a:r>
          </a:p>
        </p:txBody>
      </p:sp>
      <p:grpSp>
        <p:nvGrpSpPr>
          <p:cNvPr id="99331" name="Group 53">
            <a:extLst>
              <a:ext uri="{FF2B5EF4-FFF2-40B4-BE49-F238E27FC236}">
                <a16:creationId xmlns:a16="http://schemas.microsoft.com/office/drawing/2014/main" id="{D9EF3AAF-EFA1-42BA-8C55-F7A0EA58DEC0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4572000"/>
            <a:ext cx="463550" cy="457200"/>
            <a:chOff x="362" y="1776"/>
            <a:chExt cx="1510" cy="1488"/>
          </a:xfrm>
        </p:grpSpPr>
        <p:sp>
          <p:nvSpPr>
            <p:cNvPr id="7" name="Oval 54">
              <a:extLst>
                <a:ext uri="{FF2B5EF4-FFF2-40B4-BE49-F238E27FC236}">
                  <a16:creationId xmlns:a16="http://schemas.microsoft.com/office/drawing/2014/main" id="{583703E6-4B6D-4D80-9C39-8A63F663717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3" y="1776"/>
              <a:ext cx="1489" cy="1488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tint val="10196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10196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folHlink"/>
              </a:solidFill>
              <a:round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th-TH"/>
            </a:p>
          </p:txBody>
        </p:sp>
        <p:sp>
          <p:nvSpPr>
            <p:cNvPr id="8" name="Oval 55">
              <a:extLst>
                <a:ext uri="{FF2B5EF4-FFF2-40B4-BE49-F238E27FC236}">
                  <a16:creationId xmlns:a16="http://schemas.microsoft.com/office/drawing/2014/main" id="{D2A1D3B4-0EDE-499F-A9BD-3800F7AA2D4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62" y="1797"/>
              <a:ext cx="1432" cy="1436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tint val="34902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19050">
              <a:solidFill>
                <a:schemeClr val="folHlink">
                  <a:alpha val="2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h-TH"/>
            </a:p>
          </p:txBody>
        </p:sp>
      </p:grpSp>
      <p:sp>
        <p:nvSpPr>
          <p:cNvPr id="99332" name="Line 277">
            <a:extLst>
              <a:ext uri="{FF2B5EF4-FFF2-40B4-BE49-F238E27FC236}">
                <a16:creationId xmlns:a16="http://schemas.microsoft.com/office/drawing/2014/main" id="{20701C78-B090-49BE-B2A8-DD389E868A1B}"/>
              </a:ext>
            </a:extLst>
          </p:cNvPr>
          <p:cNvSpPr>
            <a:spLocks noChangeShapeType="1"/>
          </p:cNvSpPr>
          <p:nvPr/>
        </p:nvSpPr>
        <p:spPr bwMode="black">
          <a:xfrm>
            <a:off x="612775" y="4876800"/>
            <a:ext cx="3959225" cy="0"/>
          </a:xfrm>
          <a:prstGeom prst="line">
            <a:avLst/>
          </a:prstGeom>
          <a:noFill/>
          <a:ln w="2540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99333" name="TextBox 17">
            <a:extLst>
              <a:ext uri="{FF2B5EF4-FFF2-40B4-BE49-F238E27FC236}">
                <a16:creationId xmlns:a16="http://schemas.microsoft.com/office/drawing/2014/main" id="{E8B98ED2-0D38-4618-BD84-7425B89DD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51425"/>
            <a:ext cx="44465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thaiDist" eaLnBrk="1" hangingPunct="1">
              <a:buFont typeface="Wingdings" panose="05000000000000000000" pitchFamily="2" charset="2"/>
              <a:buChar char="Ø"/>
            </a:pPr>
            <a:r>
              <a:rPr lang="th-TH" altLang="th-TH" b="1">
                <a:latin typeface="TH SarabunPSK" panose="020B0500040200020003" pitchFamily="34" charset="-34"/>
                <a:cs typeface="TH SarabunPSK" panose="020B0500040200020003" pitchFamily="34" charset="-34"/>
              </a:rPr>
              <a:t> ไม่มีระบบป้องกันอัคคีภัยในสถานบริการ</a:t>
            </a:r>
          </a:p>
          <a:p>
            <a:pPr algn="thaiDist" eaLnBrk="1" hangingPunct="1">
              <a:buFont typeface="Wingdings" panose="05000000000000000000" pitchFamily="2" charset="2"/>
              <a:buChar char="Ø"/>
            </a:pPr>
            <a:r>
              <a:rPr lang="th-TH" altLang="th-TH" b="1">
                <a:latin typeface="TH SarabunPSK" panose="020B0500040200020003" pitchFamily="34" charset="-34"/>
                <a:cs typeface="TH SarabunPSK" panose="020B0500040200020003" pitchFamily="34" charset="-34"/>
              </a:rPr>
              <a:t> มีการปลอมลายมือชื่อสถาปนิก</a:t>
            </a:r>
            <a:br>
              <a:rPr lang="th-TH" altLang="th-TH" b="1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altLang="th-TH" b="1">
                <a:latin typeface="TH SarabunPSK" panose="020B0500040200020003" pitchFamily="34" charset="-34"/>
                <a:cs typeface="TH SarabunPSK" panose="020B0500040200020003" pitchFamily="34" charset="-34"/>
              </a:rPr>
              <a:t>และวิศวกรผู้ควบคุมงานก่อสร้าง</a:t>
            </a:r>
          </a:p>
        </p:txBody>
      </p:sp>
      <p:pic>
        <p:nvPicPr>
          <p:cNvPr id="99334" name="Picture 5" descr="santika02">
            <a:extLst>
              <a:ext uri="{FF2B5EF4-FFF2-40B4-BE49-F238E27FC236}">
                <a16:creationId xmlns:a16="http://schemas.microsoft.com/office/drawing/2014/main" id="{E76D116B-EB30-43AC-91B9-0AB18F1C0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0"/>
            <a:ext cx="5029200" cy="316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5" name="Picture 6" descr="โปสเตอร์">
            <a:extLst>
              <a:ext uri="{FF2B5EF4-FFF2-40B4-BE49-F238E27FC236}">
                <a16:creationId xmlns:a16="http://schemas.microsoft.com/office/drawing/2014/main" id="{C8DCF2D5-84DC-4D74-8897-48F4296A0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196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6" name="Picture 4" descr="12307805231230780824l">
            <a:extLst>
              <a:ext uri="{FF2B5EF4-FFF2-40B4-BE49-F238E27FC236}">
                <a16:creationId xmlns:a16="http://schemas.microsoft.com/office/drawing/2014/main" id="{4725F754-6CBB-4296-AAB4-C3C4D2D6F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124200"/>
            <a:ext cx="4724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96D9D45C-9F27-4597-84D3-ED5A7CFE6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5C3FE913-BD90-490E-A0E6-1A98E3A7D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26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592483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4" descr="http://news.mediathai.net/newsImages/200912/ImageNews/newsSRC-42c8f97ca2.jpg">
            <a:extLst>
              <a:ext uri="{FF2B5EF4-FFF2-40B4-BE49-F238E27FC236}">
                <a16:creationId xmlns:a16="http://schemas.microsoft.com/office/drawing/2014/main" id="{715D2D29-CD1C-4824-9820-60FAEFF40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3313"/>
            <a:ext cx="4714875" cy="321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Picture 6" descr="http://www.yorkza.com/te/images/5000/4621/1.jpg">
            <a:extLst>
              <a:ext uri="{FF2B5EF4-FFF2-40B4-BE49-F238E27FC236}">
                <a16:creationId xmlns:a16="http://schemas.microsoft.com/office/drawing/2014/main" id="{62F37EA5-0893-40F6-9E33-5BD3D8047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0"/>
            <a:ext cx="442912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6" name="Picture 8" descr="http://www.watisan.com/images/qwb_image1312552201049.jpg">
            <a:extLst>
              <a:ext uri="{FF2B5EF4-FFF2-40B4-BE49-F238E27FC236}">
                <a16:creationId xmlns:a16="http://schemas.microsoft.com/office/drawing/2014/main" id="{2C3434D7-80E3-4BDB-8EE3-10CC958E4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631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7" name="Picture 10" descr="http://www.tnews.co.th/html/picture/tnews_1253856337_1123.jpg">
            <a:extLst>
              <a:ext uri="{FF2B5EF4-FFF2-40B4-BE49-F238E27FC236}">
                <a16:creationId xmlns:a16="http://schemas.microsoft.com/office/drawing/2014/main" id="{191DBED3-5C25-481C-9958-00520ADE0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643313"/>
            <a:ext cx="4429125" cy="321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366D06E0-790B-4567-B7BD-1115E9998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D400119F-7A8C-43DB-B28C-151896D16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6362-585D-4CF5-B924-2F2754261401}" type="slidenum">
              <a:rPr lang="en-US" altLang="th-TH" smtClean="0"/>
              <a:pPr/>
              <a:t>27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717694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สี่เหลี่ยมมุมมน 27">
            <a:extLst>
              <a:ext uri="{FF2B5EF4-FFF2-40B4-BE49-F238E27FC236}">
                <a16:creationId xmlns:a16="http://schemas.microsoft.com/office/drawing/2014/main" id="{7477B327-BFF6-474E-A8E0-30CD46604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36613"/>
            <a:ext cx="9144000" cy="2159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th-TH" sz="180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95235" name="TextBox 34">
            <a:extLst>
              <a:ext uri="{FF2B5EF4-FFF2-40B4-BE49-F238E27FC236}">
                <a16:creationId xmlns:a16="http://schemas.microsoft.com/office/drawing/2014/main" id="{654E8449-FA66-4567-A4BC-B56D88CEF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050" y="0"/>
            <a:ext cx="67373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h-TH" altLang="th-TH" sz="5200" b="1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คุ้มครองความปลอดภัยสาธารณะ</a:t>
            </a:r>
          </a:p>
        </p:txBody>
      </p:sp>
      <p:pic>
        <p:nvPicPr>
          <p:cNvPr id="95236" name="Picture 7" descr="Fig9-RoyalPlaza">
            <a:extLst>
              <a:ext uri="{FF2B5EF4-FFF2-40B4-BE49-F238E27FC236}">
                <a16:creationId xmlns:a16="http://schemas.microsoft.com/office/drawing/2014/main" id="{A4F57363-E406-4940-A842-6CFF65B5B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5715000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">
            <a:extLst>
              <a:ext uri="{FF2B5EF4-FFF2-40B4-BE49-F238E27FC236}">
                <a16:creationId xmlns:a16="http://schemas.microsoft.com/office/drawing/2014/main" id="{6BFBB080-BC40-43BB-A6AD-E38CE4415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445125"/>
            <a:ext cx="8713788" cy="1016000"/>
          </a:xfrm>
          <a:prstGeom prst="rect">
            <a:avLst/>
          </a:prstGeom>
          <a:solidFill>
            <a:srgbClr val="FDE3EB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6000" b="1" dirty="0">
                <a:solidFill>
                  <a:schemeClr val="tx2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โรงแรม</a:t>
            </a:r>
            <a:r>
              <a:rPr lang="th-TH" sz="6000" b="1" dirty="0" err="1">
                <a:solidFill>
                  <a:schemeClr val="tx2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รอยัล</a:t>
            </a:r>
            <a:r>
              <a:rPr lang="th-TH" sz="6000" b="1" dirty="0">
                <a:solidFill>
                  <a:schemeClr val="tx2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พลาซ่า ถล่ม</a:t>
            </a:r>
          </a:p>
        </p:txBody>
      </p:sp>
      <p:sp>
        <p:nvSpPr>
          <p:cNvPr id="95238" name="Text Box 5">
            <a:extLst>
              <a:ext uri="{FF2B5EF4-FFF2-40B4-BE49-F238E27FC236}">
                <a16:creationId xmlns:a16="http://schemas.microsoft.com/office/drawing/2014/main" id="{962038B9-6AAC-400D-914E-D0E3EFE02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1981200"/>
            <a:ext cx="29876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thaiDist" eaLnBrk="1" hangingPunct="1">
              <a:spcBef>
                <a:spcPct val="50000"/>
              </a:spcBef>
            </a:pPr>
            <a:r>
              <a:rPr lang="th-TH" altLang="th-TH" sz="3600" b="1">
                <a:latin typeface="TH SarabunPSK" panose="020B0500040200020003" pitchFamily="34" charset="-34"/>
                <a:cs typeface="TH SarabunPSK" panose="020B0500040200020003" pitchFamily="34" charset="-34"/>
              </a:rPr>
              <a:t>มีการต่อเติมอาคารจาก 3 ชั้น เป็น 6 ชั้น ส่งผลให้เสาไม่สามารถรับน้ำหนักตัวอาคารได้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4A54B23D-57AB-45CB-BB7A-0FC91D0B6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131667F4-3E47-4DA6-97D3-025B8FA09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28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7980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ชื่อเรื่อง 1">
            <a:extLst>
              <a:ext uri="{FF2B5EF4-FFF2-40B4-BE49-F238E27FC236}">
                <a16:creationId xmlns:a16="http://schemas.microsoft.com/office/drawing/2014/main" id="{74859167-4A44-4168-B962-A33B09118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410151"/>
            <a:ext cx="8026202" cy="487362"/>
          </a:xfrm>
        </p:spPr>
        <p:txBody>
          <a:bodyPr/>
          <a:lstStyle/>
          <a:p>
            <a:pPr eaLnBrk="1" hangingPunct="1"/>
            <a:r>
              <a:rPr lang="th-TH" altLang="th-TH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รถติดตั้งก๊าซ </a:t>
            </a:r>
            <a:r>
              <a:rPr lang="en-US" altLang="th-TH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CNG </a:t>
            </a:r>
            <a:r>
              <a:rPr lang="th-TH" altLang="th-TH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ระเบิด</a:t>
            </a:r>
          </a:p>
        </p:txBody>
      </p:sp>
      <p:pic>
        <p:nvPicPr>
          <p:cNvPr id="108547" name="Picture 4" descr="http://ngv.gasthai.com/boardngv/picture/258255085952.jpg">
            <a:extLst>
              <a:ext uri="{FF2B5EF4-FFF2-40B4-BE49-F238E27FC236}">
                <a16:creationId xmlns:a16="http://schemas.microsoft.com/office/drawing/2014/main" id="{FFB13D4F-EB65-42C6-BA4E-A4521260A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938" y="3357563"/>
            <a:ext cx="4400550" cy="330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8" name="Picture 2" descr="http://ngv.gasthai.com/boardngv/picture/258255084428.jpg">
            <a:extLst>
              <a:ext uri="{FF2B5EF4-FFF2-40B4-BE49-F238E27FC236}">
                <a16:creationId xmlns:a16="http://schemas.microsoft.com/office/drawing/2014/main" id="{7F1380BA-E68F-4FB8-ADEC-E0C3D3F04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8"/>
          <a:stretch>
            <a:fillRect/>
          </a:stretch>
        </p:blipFill>
        <p:spPr bwMode="auto">
          <a:xfrm>
            <a:off x="285750" y="1071563"/>
            <a:ext cx="428625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9" name="Picture 6" descr="http://us.123rf.com/400wm/400/400/nihongo/nihongo1106/nihongo110600116/9814281-engineer-with-building-scheme-on-construction-site-in-cartoon-style.jpg">
            <a:extLst>
              <a:ext uri="{FF2B5EF4-FFF2-40B4-BE49-F238E27FC236}">
                <a16:creationId xmlns:a16="http://schemas.microsoft.com/office/drawing/2014/main" id="{BB2072DC-D333-4F0F-9D34-698FEECD7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4714875"/>
            <a:ext cx="1804988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50" name="TextBox 6">
            <a:extLst>
              <a:ext uri="{FF2B5EF4-FFF2-40B4-BE49-F238E27FC236}">
                <a16:creationId xmlns:a16="http://schemas.microsoft.com/office/drawing/2014/main" id="{C9BE1D82-C062-4801-B6BB-829E9FEE8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8275" y="1325563"/>
            <a:ext cx="28289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thaiDist" eaLnBrk="1" hangingPunct="1"/>
            <a:r>
              <a:rPr lang="th-TH" altLang="th-TH" sz="3200" b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การติดตั้งในศูนย์บริการ</a:t>
            </a:r>
            <a:br>
              <a:rPr lang="th-TH" altLang="th-TH" sz="3200" b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altLang="th-TH" sz="3200" b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ที่ไม่ได้มาตรฐาน  </a:t>
            </a:r>
            <a:br>
              <a:rPr lang="th-TH" altLang="th-TH" sz="3200" b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altLang="th-TH" sz="3200" b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และไม่มีวิศวกรควบคุม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98D0C316-A094-4674-9ADE-ED2A41835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E0054AEE-A821-438D-B436-0075FF289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29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6840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ชื่อเรื่อง 1">
            <a:extLst>
              <a:ext uri="{FF2B5EF4-FFF2-40B4-BE49-F238E27FC236}">
                <a16:creationId xmlns:a16="http://schemas.microsoft.com/office/drawing/2014/main" id="{E74B8D76-E4E9-4CF6-B8DC-B859FA366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76200"/>
            <a:ext cx="6858000" cy="1074738"/>
          </a:xfrm>
        </p:spPr>
        <p:txBody>
          <a:bodyPr/>
          <a:lstStyle/>
          <a:p>
            <a:pPr eaLnBrk="1" hangingPunct="1"/>
            <a:r>
              <a:rPr lang="th-TH" altLang="th-TH" sz="6000" b="1">
                <a:latin typeface="TH SarabunPSK" panose="020B0500040200020003" pitchFamily="34" charset="-34"/>
                <a:cs typeface="TH SarabunPSK" panose="020B0500040200020003" pitchFamily="34" charset="-34"/>
              </a:rPr>
              <a:t>หม้อแปลงสถานีไฟฟ้าระเบิด</a:t>
            </a:r>
          </a:p>
        </p:txBody>
      </p:sp>
      <p:pic>
        <p:nvPicPr>
          <p:cNvPr id="110595" name="Picture 2" descr="http://www.manager.co.th/asp-bin/Image.aspx?ID=554000010483303">
            <a:extLst>
              <a:ext uri="{FF2B5EF4-FFF2-40B4-BE49-F238E27FC236}">
                <a16:creationId xmlns:a16="http://schemas.microsoft.com/office/drawing/2014/main" id="{8C29D3E3-4CC5-4925-979F-0D9CBBB60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12875"/>
            <a:ext cx="539432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6" name="Picture 2" descr="หม้อแปลงไฟฟ้าขนาดใหญ่ โรงไฟฟ้าย่อย บางพลี ระเบิดไฟลุกท่วม คาดเสียหายไม่ต่ำกว่า 50 ล้านบาท">
            <a:hlinkClick r:id="rId3"/>
            <a:extLst>
              <a:ext uri="{FF2B5EF4-FFF2-40B4-BE49-F238E27FC236}">
                <a16:creationId xmlns:a16="http://schemas.microsoft.com/office/drawing/2014/main" id="{DF8731DB-0272-4263-BF65-DA159FEB3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50" y="3644900"/>
            <a:ext cx="3941763" cy="2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597" name="TextBox 5">
            <a:extLst>
              <a:ext uri="{FF2B5EF4-FFF2-40B4-BE49-F238E27FC236}">
                <a16:creationId xmlns:a16="http://schemas.microsoft.com/office/drawing/2014/main" id="{499AC4CB-652F-4DE5-A4D8-657C5CBD5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1905000"/>
            <a:ext cx="4191000" cy="646113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th-TH" altLang="th-TH" sz="3600" b="1">
                <a:solidFill>
                  <a:srgbClr val="3333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อุปกรณ์ทางไฟฟ้าไม่ได้มาตรฐาน</a:t>
            </a:r>
          </a:p>
        </p:txBody>
      </p:sp>
      <p:sp>
        <p:nvSpPr>
          <p:cNvPr id="110598" name="TextBox 6">
            <a:extLst>
              <a:ext uri="{FF2B5EF4-FFF2-40B4-BE49-F238E27FC236}">
                <a16:creationId xmlns:a16="http://schemas.microsoft.com/office/drawing/2014/main" id="{26DADD31-4840-43C7-A02A-639C5F66A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410200"/>
            <a:ext cx="4267200" cy="1200150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th-TH" altLang="th-TH" sz="3600" b="1">
                <a:solidFill>
                  <a:srgbClr val="3333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การเสื่อมสภาพของอุปกรณ์ไฟฟ้า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81E418DF-025E-43D3-BCE7-F828B92EB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89FEFF1C-6D97-4D09-ABB6-9B3C0F1CB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30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378537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ชื่อเรื่อง 1">
            <a:extLst>
              <a:ext uri="{FF2B5EF4-FFF2-40B4-BE49-F238E27FC236}">
                <a16:creationId xmlns:a16="http://schemas.microsoft.com/office/drawing/2014/main" id="{D59B0C24-A567-4F08-8A84-32409E63F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13" y="304800"/>
            <a:ext cx="8701087" cy="6096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D02E0583-DC1B-49FB-8AAB-A322BB201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214438"/>
            <a:ext cx="8701087" cy="5286375"/>
          </a:xfrm>
          <a:prstGeom prst="rect">
            <a:avLst/>
          </a:prstGeom>
          <a:solidFill>
            <a:srgbClr val="EAEAEA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742950" indent="-742950" algn="thaiDist">
              <a:defRPr/>
            </a:pPr>
            <a: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(6)	ผู้ประกอบวิชาชีพวิศวกรรมควบคุมต้องละเว้นจากการให้การสนับสนุน ส่งเสริม หรือเป็นตัวการ เกี่ยวกับการทุจริตในโครงการของภาครัฐหรือเอกชน</a:t>
            </a:r>
          </a:p>
          <a:p>
            <a:pPr marL="742950" indent="-742950" algn="thaiDist">
              <a:defRPr/>
            </a:pPr>
            <a:endParaRPr lang="th-TH" sz="2000" b="1" kern="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2800" b="1" kern="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บทบัญญัติในข้อนี้มีวัตถุประสงค์เพื่อให้</a:t>
            </a:r>
            <a:r>
              <a:rPr lang="th-TH" sz="28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ผู้ประกอบวิชาชีพวิศวกรรมควบคุม</a:t>
            </a:r>
            <a:br>
              <a:rPr lang="th-TH" sz="28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ไม่กระทำการอันอาจเป็นการเอื้อประโยชน์ที่จะนำไปสู่การทุจริต</a:t>
            </a:r>
          </a:p>
          <a:p>
            <a:pPr marL="342900" indent="-342900" algn="thaiDist">
              <a:defRPr/>
            </a:pPr>
            <a:r>
              <a:rPr lang="th-TH" sz="28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	คอร์รัปชั่น ซึ่งสอดคล้องกับกฎหมายที่เกี่ยวข้องกับการป้องกัน</a:t>
            </a:r>
          </a:p>
          <a:p>
            <a:pPr marL="342900" indent="-342900" algn="thaiDist">
              <a:defRPr/>
            </a:pPr>
            <a:r>
              <a:rPr lang="th-TH" sz="28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	และปราบปรามการทุจริต</a:t>
            </a:r>
            <a:endParaRPr lang="th-TH" sz="2800" b="1" kern="0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  <a:p>
            <a:pPr marL="342900" indent="-342900">
              <a:spcBef>
                <a:spcPct val="20000"/>
              </a:spcBef>
              <a:buClr>
                <a:srgbClr val="1F497D"/>
              </a:buClr>
              <a:buFont typeface="Wingdings" pitchFamily="2" charset="2"/>
              <a:buNone/>
              <a:defRPr/>
            </a:pPr>
            <a:endParaRPr lang="th-TH" sz="3600" b="1" kern="0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66564" name="รูปภาพ 5" descr="รูปภาพ1.jpg">
            <a:extLst>
              <a:ext uri="{FF2B5EF4-FFF2-40B4-BE49-F238E27FC236}">
                <a16:creationId xmlns:a16="http://schemas.microsoft.com/office/drawing/2014/main" id="{B1E11690-E9EE-45B5-8A0F-A9637A5B93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800600"/>
            <a:ext cx="1700213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5" name="AutoShape 4">
            <a:extLst>
              <a:ext uri="{FF2B5EF4-FFF2-40B4-BE49-F238E27FC236}">
                <a16:creationId xmlns:a16="http://schemas.microsoft.com/office/drawing/2014/main" id="{D668C6D9-767B-4137-82B1-F8804D5CF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076700"/>
            <a:ext cx="1714500" cy="571500"/>
          </a:xfrm>
          <a:prstGeom prst="cloudCallout">
            <a:avLst>
              <a:gd name="adj1" fmla="val 19532"/>
              <a:gd name="adj2" fmla="val 7829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th-TH" sz="2400">
                <a:solidFill>
                  <a:srgbClr val="00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Engineer..?</a:t>
            </a:r>
            <a:endParaRPr lang="th-TH" altLang="th-TH" sz="2400">
              <a:solidFill>
                <a:srgbClr val="00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C23F1170-DD08-457C-BB77-552C90DCE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669B95F2-638A-41DA-A3BF-66F6A9A3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31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433203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AB718E-5D35-4E9C-AB53-2B05C08BE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214438"/>
            <a:ext cx="8715375" cy="5429250"/>
          </a:xfrm>
          <a:prstGeom prst="rect">
            <a:avLst/>
          </a:prstGeom>
          <a:solidFill>
            <a:srgbClr val="EAEAEA"/>
          </a:solidFill>
          <a:ln w="57150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defRPr/>
            </a:pPr>
            <a: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  (7) ผู้ประกอบวิชาชีพวิศวกรรมควบคุมต้องประกอบวิชาชีพวิศวกรรมด้วยความซื่อสัตย์สุจริต มีความรับผิดชอบ และระมัดระวัง</a:t>
            </a:r>
          </a:p>
          <a:p>
            <a:pPr marL="342900" indent="-342900" algn="thaiDist">
              <a:defRPr/>
            </a:pPr>
            <a:endParaRPr lang="th-TH" sz="12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3200" b="1" kern="0" dirty="0">
                <a:solidFill>
                  <a:srgbClr val="1F497D"/>
                </a:solidFill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บทบัญญัติในข้อนี้มีวัตถุประสงค์เพื่อให้ผู้ประกอบวิชาชีพวิศวกรรมควบคุม 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ต้องประกอบวิชาชีพด้วยความซื่อสัตย์สุจริต มีความรับผิดชอบต่อหน้าที่ของตน 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และมีความระมัดระวังในการประกอบวิชาชีพ เพื่อเป็นการส่งเสริมมิให้เกิด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ความเสียหายแก่ผู้อื่น ซึ่งกรณีที่ถือว่าเป็นการประกอบวิชาชีพ</a:t>
            </a: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โดยไม่ซื่อสัตย์สุจริต เช่น การ </a:t>
            </a:r>
            <a:r>
              <a:rPr lang="en-US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Lock</a:t>
            </a: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Spec</a:t>
            </a: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เป็นต้น</a:t>
            </a:r>
          </a:p>
        </p:txBody>
      </p:sp>
      <p:pic>
        <p:nvPicPr>
          <p:cNvPr id="67587" name="Picture 2" descr="janyaban7">
            <a:extLst>
              <a:ext uri="{FF2B5EF4-FFF2-40B4-BE49-F238E27FC236}">
                <a16:creationId xmlns:a16="http://schemas.microsoft.com/office/drawing/2014/main" id="{256B6886-4808-4B47-94B0-DD46731E2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6"/>
          <a:stretch>
            <a:fillRect/>
          </a:stretch>
        </p:blipFill>
        <p:spPr bwMode="auto">
          <a:xfrm>
            <a:off x="7086600" y="4648200"/>
            <a:ext cx="1585913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C70794F8-2690-4122-A5A7-0CBCCAEFE1A4}"/>
              </a:ext>
            </a:extLst>
          </p:cNvPr>
          <p:cNvSpPr txBox="1">
            <a:spLocks/>
          </p:cNvSpPr>
          <p:nvPr/>
        </p:nvSpPr>
        <p:spPr bwMode="auto">
          <a:xfrm>
            <a:off x="381000" y="428625"/>
            <a:ext cx="8604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E5F57E25-16C5-4F14-998E-A16E9EAF6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8E91A15C-528C-403A-92A9-367DAAEC5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32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7946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ชื่อเรื่อง 1">
            <a:extLst>
              <a:ext uri="{FF2B5EF4-FFF2-40B4-BE49-F238E27FC236}">
                <a16:creationId xmlns:a16="http://schemas.microsoft.com/office/drawing/2014/main" id="{E08157F2-E700-4D5D-A397-3A7E9961B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81000"/>
            <a:ext cx="8604250" cy="6096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C12D4954-7233-44DF-B1B0-5705ED469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285875"/>
            <a:ext cx="8643937" cy="5357813"/>
          </a:xfrm>
          <a:prstGeom prst="rect">
            <a:avLst/>
          </a:prstGeom>
          <a:solidFill>
            <a:srgbClr val="EAEAEA"/>
          </a:solidFill>
          <a:ln w="57150">
            <a:solidFill>
              <a:schemeClr val="tx2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defRPr/>
            </a:pPr>
            <a:r>
              <a:rPr lang="th-TH" sz="4000" b="1" kern="0" dirty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(8)	ผู้ประกอบวิชาชีพวิศวกรรมควบคุมต้องปฏิบัติงาน</a:t>
            </a:r>
            <a:b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ตามหลักปฏิบัติและวิชาการ</a:t>
            </a:r>
          </a:p>
          <a:p>
            <a:pPr marL="342900" indent="-342900">
              <a:defRPr/>
            </a:pPr>
            <a:endParaRPr lang="th-TH" sz="24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3200" b="1" kern="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บทบัญญัติในข้อนี้มีวัตถุประสงค์ในการควบคุมให้ผู้ประกอบวิชาชีพวิศวกรรมควบคุม ที่ได้รับใบอนุญาตจากสภาวิศวกร ต้องรับผิดชอบในผลการปฏิบัติหน้าที่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ให้ถูกต้องตามหลักปฏิบัติและวิชาการ โดยต้องศึกษาถึงหลักเกณฑ์ของงานวิศวกรรมและหลักเกณฑ์ของกฎหมายต่างๆ ที่เกี่ยวข้องกับการประกอบวิชาชีพ เช่น กฎหมายควบคุมอาคาร  กฎหมายเกี่ยวกับการควบคุมความปลอดภัยในการทำงาน สาขาต่าง ๆ</a:t>
            </a: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เป็นต้น</a:t>
            </a:r>
          </a:p>
          <a:p>
            <a:pPr marL="342900" indent="-342900">
              <a:defRPr/>
            </a:pPr>
            <a:endParaRPr lang="th-TH" sz="4800" b="1" kern="0" dirty="0">
              <a:solidFill>
                <a:srgbClr val="1F497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68612" name="Group 2">
            <a:extLst>
              <a:ext uri="{FF2B5EF4-FFF2-40B4-BE49-F238E27FC236}">
                <a16:creationId xmlns:a16="http://schemas.microsoft.com/office/drawing/2014/main" id="{2DE0E07F-F22A-4843-B525-080B2D55F154}"/>
              </a:ext>
            </a:extLst>
          </p:cNvPr>
          <p:cNvGrpSpPr>
            <a:grpSpLocks/>
          </p:cNvGrpSpPr>
          <p:nvPr/>
        </p:nvGrpSpPr>
        <p:grpSpPr bwMode="auto">
          <a:xfrm>
            <a:off x="6215063" y="5214938"/>
            <a:ext cx="2500312" cy="1285875"/>
            <a:chOff x="1242" y="1207"/>
            <a:chExt cx="4051" cy="2698"/>
          </a:xfrm>
        </p:grpSpPr>
        <p:pic>
          <p:nvPicPr>
            <p:cNvPr id="68613" name="Picture 3" descr="6">
              <a:extLst>
                <a:ext uri="{FF2B5EF4-FFF2-40B4-BE49-F238E27FC236}">
                  <a16:creationId xmlns:a16="http://schemas.microsoft.com/office/drawing/2014/main" id="{5A274CB6-9FFF-4DED-94A8-ECB0492405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2" y="1207"/>
              <a:ext cx="4051" cy="2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614" name="AutoShape 4">
              <a:extLst>
                <a:ext uri="{FF2B5EF4-FFF2-40B4-BE49-F238E27FC236}">
                  <a16:creationId xmlns:a16="http://schemas.microsoft.com/office/drawing/2014/main" id="{E705F39C-53CF-4A39-B35E-AF516D16A2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298"/>
              <a:ext cx="1791" cy="362"/>
            </a:xfrm>
            <a:prstGeom prst="wedgeRoundRectCallout">
              <a:avLst>
                <a:gd name="adj1" fmla="val 2204"/>
                <a:gd name="adj2" fmla="val 74861"/>
                <a:gd name="adj3" fmla="val 16667"/>
              </a:avLst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th-TH" altLang="th-TH">
                <a:solidFill>
                  <a:srgbClr val="000000"/>
                </a:solidFill>
                <a:latin typeface="AngsanaUPC" panose="02020603050405020304" pitchFamily="18" charset="-34"/>
                <a:cs typeface="AngsanaUPC" panose="02020603050405020304" pitchFamily="18" charset="-34"/>
              </a:endParaRPr>
            </a:p>
          </p:txBody>
        </p:sp>
      </p:grp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FA12BBFC-D9B9-424B-8A64-40506E5B2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4B909770-0566-42DF-A4B7-97980DD95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33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281098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AutoShape 2">
            <a:extLst>
              <a:ext uri="{FF2B5EF4-FFF2-40B4-BE49-F238E27FC236}">
                <a16:creationId xmlns:a16="http://schemas.microsoft.com/office/drawing/2014/main" id="{16B4045D-CEBD-4643-8E4E-ADC2116FB009}"/>
              </a:ext>
            </a:extLst>
          </p:cNvPr>
          <p:cNvSpPr>
            <a:spLocks noChangeArrowheads="1"/>
          </p:cNvSpPr>
          <p:nvPr/>
        </p:nvSpPr>
        <p:spPr bwMode="gray">
          <a:xfrm>
            <a:off x="207963" y="1143000"/>
            <a:ext cx="8793162" cy="5500688"/>
          </a:xfrm>
          <a:prstGeom prst="roundRect">
            <a:avLst>
              <a:gd name="adj" fmla="val 0"/>
            </a:avLst>
          </a:prstGeom>
          <a:solidFill>
            <a:srgbClr val="DDDDDD">
              <a:alpha val="50195"/>
            </a:srgbClr>
          </a:solidFill>
          <a:ln w="571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th-TH">
              <a:solidFill>
                <a:srgbClr val="00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649D1B-7DEE-456B-A6CE-3A2870165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214438"/>
            <a:ext cx="8643938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 (9)	ผู้ประกอบวิชาชีพวิศวกรรมควบคุมต้องไม่ประกอบวิชาชีพ	วิศวกรรมเกินความสามารถและความเชี่ยวชาญที่ตนเอง</a:t>
            </a:r>
            <a:b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จะกระทำได้</a:t>
            </a:r>
          </a:p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        	</a:t>
            </a: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บทบัญญัติในข้อนี้มีวัตถุประสงค์เพื่อป้องกันมิให้ผู้ได้รับอนุญาตประกอบวิชาชีพวิศวกรรมควบคุมรับงานโดยไม่คำนึงถึงความสามารถที่ตนเองมีอยู่ ซึ่งอาจก่อให้เกิดความเสียหายต่อประชาชนและสังคมได้ อนึ่ง การประกอบวิชาชีพวิศวกรรมควบคุมเกินความสามารถตามตนเองจะทำได้นั้น หมายถึงการประกอบวิชาชีพวิศวกรรมควบคุมควบคุมเกินความสามารถที่กฎหมายกำหนดและรวมถึงความสามารถที่ตนเองจะทำได้ตามความเป็นจริงด้วย</a:t>
            </a:r>
          </a:p>
          <a:p>
            <a:pPr marL="342900" indent="-342900" algn="thaiDist">
              <a:defRPr/>
            </a:pPr>
            <a:endParaRPr lang="th-TH" sz="36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endParaRPr lang="th-TH" sz="3200" b="1" kern="0" dirty="0">
              <a:solidFill>
                <a:srgbClr val="1F497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1748" name="รูปภาพ 4" descr="heavy.jpg">
            <a:extLst>
              <a:ext uri="{FF2B5EF4-FFF2-40B4-BE49-F238E27FC236}">
                <a16:creationId xmlns:a16="http://schemas.microsoft.com/office/drawing/2014/main" id="{A8846127-CB25-4D27-9572-9562CAACB94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5200206"/>
            <a:ext cx="1143008" cy="1429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9637" name="คำบรรยายภาพแบบเมฆ 5">
            <a:extLst>
              <a:ext uri="{FF2B5EF4-FFF2-40B4-BE49-F238E27FC236}">
                <a16:creationId xmlns:a16="http://schemas.microsoft.com/office/drawing/2014/main" id="{23AAB72C-F3CF-43F6-8D31-38C8D0372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760" y="5489575"/>
            <a:ext cx="5060603" cy="987425"/>
          </a:xfrm>
          <a:prstGeom prst="cloudCallout">
            <a:avLst>
              <a:gd name="adj1" fmla="val 51968"/>
              <a:gd name="adj2" fmla="val 6447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th-TH" altLang="th-TH"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เฮ้ย</a:t>
            </a:r>
            <a:r>
              <a:rPr lang="en-US" altLang="th-TH"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!!</a:t>
            </a:r>
            <a:r>
              <a:rPr lang="th-TH" altLang="th-TH"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เกินความสามารถจริง ๆ</a:t>
            </a:r>
          </a:p>
        </p:txBody>
      </p:sp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23D092B8-73F8-4F1B-B1E1-503D74BE053A}"/>
              </a:ext>
            </a:extLst>
          </p:cNvPr>
          <p:cNvSpPr txBox="1">
            <a:spLocks/>
          </p:cNvSpPr>
          <p:nvPr/>
        </p:nvSpPr>
        <p:spPr bwMode="auto">
          <a:xfrm>
            <a:off x="311150" y="381000"/>
            <a:ext cx="8604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4AEEF001-BEBD-49AB-B3FE-368E7FC77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5FB94768-74BB-451D-8404-F43981013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34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52925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>
            <a:extLst>
              <a:ext uri="{FF2B5EF4-FFF2-40B4-BE49-F238E27FC236}">
                <a16:creationId xmlns:a16="http://schemas.microsoft.com/office/drawing/2014/main" id="{3C8044D4-64F1-481E-B6D5-768BD5A26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357313"/>
            <a:ext cx="8643938" cy="5286375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 (10)	ผู้ประกอบวิชาชีพวิศวกรรมควบคุมต้องไม่ลงลายมือชื่อ</a:t>
            </a:r>
            <a:b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เป็นผู้ประกอบวิชาชีพวิศวกรรมในงานที่ตนไม่ได้ทำ</a:t>
            </a:r>
          </a:p>
          <a:p>
            <a:pPr marL="342900" indent="-342900" algn="thaiDist">
              <a:defRPr/>
            </a:pPr>
            <a:endParaRPr lang="th-TH" sz="2800" b="1" kern="0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	บทบัญญัติในข้อนี้มีวัตถุประสงค์มุ่งควบคุมให้ผู้ประกอบวิชีพวิศวกรรมควบคุมมีความซื่อสัตย์ต่อตนเองและผู้อื่น หากไม่สามารถรับปฏิบัติงานที่เกี่ยวกับ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การประกอบวิชาชีพวิศวกรรมควบคุมได้แล้ว ก็ไม่ควรลงลายมือชื่อเป็นผู้รับทำงานนั้น เพราะจะก่อให้เกิดความเสียหายต่อผู้ว่าจ้าง</a:t>
            </a: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และบุคคลภายนอกได้</a:t>
            </a:r>
            <a:endParaRPr lang="th-TH" sz="3600" b="1" kern="0" dirty="0">
              <a:solidFill>
                <a:srgbClr val="C0504D">
                  <a:lumMod val="50000"/>
                </a:srgbClr>
              </a:solidFill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endParaRPr lang="th-TH" sz="4800" b="1" kern="0" dirty="0">
              <a:solidFill>
                <a:srgbClr val="1F497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70659" name="Group 2">
            <a:extLst>
              <a:ext uri="{FF2B5EF4-FFF2-40B4-BE49-F238E27FC236}">
                <a16:creationId xmlns:a16="http://schemas.microsoft.com/office/drawing/2014/main" id="{97F9DC6A-10CB-4627-8682-15D21DA89B8B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4452938"/>
            <a:ext cx="3236913" cy="1795462"/>
            <a:chOff x="-1624" y="412"/>
            <a:chExt cx="4763" cy="2538"/>
          </a:xfrm>
        </p:grpSpPr>
        <p:pic>
          <p:nvPicPr>
            <p:cNvPr id="70661" name="Picture 3" descr="10">
              <a:extLst>
                <a:ext uri="{FF2B5EF4-FFF2-40B4-BE49-F238E27FC236}">
                  <a16:creationId xmlns:a16="http://schemas.microsoft.com/office/drawing/2014/main" id="{5172D673-6818-4DD9-BBC7-798FD785BD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24" y="412"/>
              <a:ext cx="4626" cy="2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62" name="AutoShape 4">
              <a:extLst>
                <a:ext uri="{FF2B5EF4-FFF2-40B4-BE49-F238E27FC236}">
                  <a16:creationId xmlns:a16="http://schemas.microsoft.com/office/drawing/2014/main" id="{76116D6B-CC20-4660-A647-0F571E493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7" y="1371"/>
              <a:ext cx="632" cy="370"/>
            </a:xfrm>
            <a:prstGeom prst="wedgeRoundRectCallout">
              <a:avLst>
                <a:gd name="adj1" fmla="val -37898"/>
                <a:gd name="adj2" fmla="val 76144"/>
                <a:gd name="adj3" fmla="val 16667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th-TH" altLang="th-TH">
                <a:solidFill>
                  <a:srgbClr val="000000"/>
                </a:solidFill>
                <a:latin typeface="AngsanaUPC" panose="02020603050405020304" pitchFamily="18" charset="-34"/>
                <a:cs typeface="AngsanaUPC" panose="02020603050405020304" pitchFamily="18" charset="-34"/>
              </a:endParaRPr>
            </a:p>
          </p:txBody>
        </p:sp>
      </p:grpSp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A4E68580-D10D-40D1-B8F1-C6502AC9E4F8}"/>
              </a:ext>
            </a:extLst>
          </p:cNvPr>
          <p:cNvSpPr txBox="1">
            <a:spLocks/>
          </p:cNvSpPr>
          <p:nvPr/>
        </p:nvSpPr>
        <p:spPr bwMode="auto">
          <a:xfrm>
            <a:off x="387350" y="533400"/>
            <a:ext cx="8604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4D942EB0-2FC4-42C1-BC4F-21AA25825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A1F3DB59-286D-42D5-BE7B-BCBD48A4B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35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230859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AB7632-42AE-4579-9F26-B0FDB7DE3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143000"/>
            <a:ext cx="8572500" cy="5500688"/>
          </a:xfrm>
          <a:prstGeom prst="rect">
            <a:avLst/>
          </a:prstGeom>
          <a:solidFill>
            <a:srgbClr val="EAEAEA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defRPr/>
            </a:pPr>
            <a: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(11)	ผู้ประกอบวิชาชีพวิศวกรรมควบคุมต้องไม่โฆษณา	หรือยอมให้ผู้อื่นโฆษณาซึ่งการประกอบวิชาชีพ	วิศวกรรมเกินความเป็นจริง</a:t>
            </a:r>
          </a:p>
          <a:p>
            <a:pPr marL="342900" indent="-342900" algn="thaiDist">
              <a:defRPr/>
            </a:pPr>
            <a:endParaRPr lang="th-TH" sz="3200" b="1" kern="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1F497D"/>
                </a:solidFill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บทบัญญัติในข้อนี้มีวัตถุประสงค์เพื่อป้องกันมิให้ผู้ได้รับใบอนุญาตประกอบวิชาชีพวิศวกรรมควบคุม แข่งขันกันรับงานโดยการโฆษณา </a:t>
            </a: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ซึ่งอาจก่อให้เกิดการแตกแยก เนื่องจากการแย่งงานกันทำ</a:t>
            </a: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	และส่งผลให้เกิดการแตกความสามัคคีในกลุ่มผู้ประกอบ</a:t>
            </a: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วิชาชีพเดียวกัน</a:t>
            </a:r>
            <a:endParaRPr lang="th-TH" sz="3600" b="1" kern="0" dirty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  <a:p>
            <a:pPr marL="342900" indent="-342900">
              <a:defRPr/>
            </a:pPr>
            <a:endParaRPr lang="th-TH" sz="4400" b="1" kern="0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0723" name="รูปภาพ 4" descr="Pb604-a.jpg">
            <a:extLst>
              <a:ext uri="{FF2B5EF4-FFF2-40B4-BE49-F238E27FC236}">
                <a16:creationId xmlns:a16="http://schemas.microsoft.com/office/drawing/2014/main" id="{062BB099-679F-4828-9F3A-BCDB5FC2DAA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1416" y="4192943"/>
            <a:ext cx="1925384" cy="2284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ชื่อเรื่อง 1">
            <a:extLst>
              <a:ext uri="{FF2B5EF4-FFF2-40B4-BE49-F238E27FC236}">
                <a16:creationId xmlns:a16="http://schemas.microsoft.com/office/drawing/2014/main" id="{2C6CB7C0-878C-450D-AD26-0C91DABCAD32}"/>
              </a:ext>
            </a:extLst>
          </p:cNvPr>
          <p:cNvSpPr txBox="1">
            <a:spLocks/>
          </p:cNvSpPr>
          <p:nvPr/>
        </p:nvSpPr>
        <p:spPr bwMode="auto">
          <a:xfrm>
            <a:off x="311150" y="428625"/>
            <a:ext cx="8604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1707CB2E-C107-4919-83D2-BCB8CE381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856F445B-D782-4A63-9B7A-29F4FED9D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36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250598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E8063B-9622-4CE3-AF0D-780309C10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1285875"/>
            <a:ext cx="8572500" cy="5429250"/>
          </a:xfrm>
          <a:prstGeom prst="rect">
            <a:avLst/>
          </a:prstGeom>
          <a:solidFill>
            <a:srgbClr val="EAEAEA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(12)	ผู้ประกอบวิชาชีพวิศวกรรมควบคุมต้องไม่เรียก รับ </a:t>
            </a:r>
            <a:b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ยอมจะรับ หรือให้ทรัพย์สิน หรือผลประโยชน์อย่างใดสำหรับ	ตนเองหรือผู้อื่นโดยมิชอบในการประกอบวิชาชีพวิศวกรรม</a:t>
            </a:r>
          </a:p>
          <a:p>
            <a:pPr marL="342900" indent="-342900" algn="thaiDist">
              <a:defRPr/>
            </a:pPr>
            <a:endParaRPr lang="th-TH" sz="9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26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บทบัญญัติในข้อนี้มีวัตถุประสงค์เพื่อให้ผู้ประกอบวิชาชีพวิศวกรรมควบคุม </a:t>
            </a:r>
            <a:br>
              <a:rPr lang="th-TH" sz="26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6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เมื่อได้รับงานจากผู้ว่าจ้างแล้ว ต้องรักษาผลประโยชน์ของผู้ว่าจ้างเสมือนกับที่วิญญูชนทั่วไปพึงรักษาผลประโยชน์ของตนเอง จรรยาบรรณแห่งวิชาชีพในข้อนี้ มีเจตนารมณ์เพื่อควบคุมให้ผู้ประกอบวิชาชีพวิศวกรรมควบคุมประกอบวิชาชีพของตนเองด้วยความซื่อสัตย์สุจริต ไม่รับผลประโยชน์อื่นที่มิควรได้ นอกจากค่าจ้างที่ได้รับทำงานให้กับผู้ว่าจ้าง </a:t>
            </a:r>
            <a:br>
              <a:rPr lang="th-TH" sz="26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6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เพราะหากปล่อยให้ผู้ประกอบวิชาชีพวิศวกรรมควบคุมเอารัดเอาเปรียบผู้ว่าจ้างแล้ว </a:t>
            </a:r>
            <a:br>
              <a:rPr lang="th-TH" sz="26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6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ความเสื่อมศรัทธาต่อบุคคลและสถาบันแห่งวิชาชีพจะเกิดขึ้น บทบัญญัติในข้อนี้</a:t>
            </a:r>
            <a:br>
              <a:rPr lang="th-TH" sz="26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6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จึงมีวัตถุประสงค์เพื่อคุ้มครองผลประโยชน์ของบุคคลทั่วไปด้วย</a:t>
            </a:r>
          </a:p>
          <a:p>
            <a:pPr marL="342900" indent="-342900" algn="thaiDist">
              <a:defRPr/>
            </a:pPr>
            <a:endParaRPr lang="th-TH" sz="36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>
              <a:defRPr/>
            </a:pPr>
            <a:endParaRPr lang="th-TH" sz="3600" b="1" kern="0" dirty="0">
              <a:solidFill>
                <a:srgbClr val="1F497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B4BC8F73-75F6-4D0B-8C5F-CEB7AE1E19A3}"/>
              </a:ext>
            </a:extLst>
          </p:cNvPr>
          <p:cNvSpPr txBox="1">
            <a:spLocks/>
          </p:cNvSpPr>
          <p:nvPr/>
        </p:nvSpPr>
        <p:spPr bwMode="auto">
          <a:xfrm>
            <a:off x="387350" y="457200"/>
            <a:ext cx="8604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ABA63B98-E688-4FE0-94E5-FD0871C9E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47711DD6-FFCC-4694-B3D2-FC36D11C3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37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107178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471C67-342F-4D3A-BFAA-F4C47F2B5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863" y="1143000"/>
            <a:ext cx="8786812" cy="5500688"/>
          </a:xfrm>
          <a:prstGeom prst="rect">
            <a:avLst/>
          </a:prstGeom>
          <a:solidFill>
            <a:srgbClr val="EAEAEA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 (13) ผู้ประกอบวิชาชีพวิศวกรรมควบคุมต้องไม่ใช้อำนาจหน้าที่โดย   ไม่ชอบธรรม หรือใช้อิทธิพล หรือให้ผลประโยชน์	แก่บุคคลใดเพื่อให้ตนเองหรือผู้อื่นได้รับหรือไม่ได้รับงาน </a:t>
            </a:r>
          </a:p>
          <a:p>
            <a:pPr marL="342900" indent="-342900" algn="thaiDist">
              <a:defRPr/>
            </a:pPr>
            <a:endParaRPr lang="th-TH" sz="10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บทบัญญัติข้อนี้มีวัตถุประสงค์เพื่อควบคุมผู้ได้รับใบอนุญาตประกอบวิชาชีพวิศวกรรม ที่มีอำนาจหน้าที่ในตำแหน่งที่สามารถให้คุณให้โทษแก่ผู้อื่นในด้านต่าง ๆ 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ใช้อำนาจหน้าที่อันเป็นการบีบบังคับ เพื่อให้ตนเองหรือผู้อื่นได้รับงานหรือบังคับผู้อื่นไม่ให้งานนั้นแก่ฝ่ายตรงกันข้าม ทั้งนี้ งานนั้นไม่จำเป็นจะต้องเป็นงานเกี่ยวกับ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การประกอบวิชาชีพวิศวกรรมควบคุม และบุคคลทั่วไป หากต้องเสียประโยชน์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จากการกระทำของผู้ได้รับใบอนุญาตประกอบวิชาชีพดังกล่าว ก็ถือว่าเป็นผู้เสียหาย สามารถร้องเรียนกล่าวหาผู้ได้รับใบอนุญาตประกอบวิชาชีพวิศวกรรมควบคุมนั้น เพื่อให้คณะกรรมการจรรยาบรรณพิจารณาความผิดทางจรรยาบรรณแห่งวิชาชีพได้</a:t>
            </a:r>
          </a:p>
          <a:p>
            <a:pPr marL="342900" indent="-342900" algn="thaiDist">
              <a:defRPr/>
            </a:pPr>
            <a:endParaRPr lang="th-TH" sz="36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>
              <a:defRPr/>
            </a:pPr>
            <a:endParaRPr lang="th-TH" sz="3600" b="1" kern="0" dirty="0">
              <a:solidFill>
                <a:srgbClr val="1F497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C3A5980F-4A3E-4812-A350-7F6E24F0EF08}"/>
              </a:ext>
            </a:extLst>
          </p:cNvPr>
          <p:cNvSpPr txBox="1">
            <a:spLocks/>
          </p:cNvSpPr>
          <p:nvPr/>
        </p:nvSpPr>
        <p:spPr bwMode="auto">
          <a:xfrm>
            <a:off x="288925" y="428625"/>
            <a:ext cx="8604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F32AA47A-11FE-426E-B552-0876951A8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73CB7454-6EA8-4995-A423-A37ACC3B0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38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93638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AutoShape 2">
            <a:extLst>
              <a:ext uri="{FF2B5EF4-FFF2-40B4-BE49-F238E27FC236}">
                <a16:creationId xmlns:a16="http://schemas.microsoft.com/office/drawing/2014/main" id="{3847A2C4-F08F-4C10-ADCD-3EE153B21537}"/>
              </a:ext>
            </a:extLst>
          </p:cNvPr>
          <p:cNvSpPr>
            <a:spLocks noChangeArrowheads="1"/>
          </p:cNvSpPr>
          <p:nvPr/>
        </p:nvSpPr>
        <p:spPr bwMode="gray">
          <a:xfrm>
            <a:off x="214313" y="1143000"/>
            <a:ext cx="8786812" cy="5572125"/>
          </a:xfrm>
          <a:prstGeom prst="roundRect">
            <a:avLst>
              <a:gd name="adj" fmla="val 0"/>
            </a:avLst>
          </a:prstGeom>
          <a:solidFill>
            <a:srgbClr val="DDDDDD">
              <a:alpha val="50195"/>
            </a:srgbClr>
          </a:solidFill>
          <a:ln w="57150" algn="ctr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th-TH">
              <a:solidFill>
                <a:srgbClr val="00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15125376-38E7-4AA0-B314-D72CE3D683C1}"/>
              </a:ext>
            </a:extLst>
          </p:cNvPr>
          <p:cNvSpPr txBox="1">
            <a:spLocks/>
          </p:cNvSpPr>
          <p:nvPr/>
        </p:nvSpPr>
        <p:spPr bwMode="auto">
          <a:xfrm>
            <a:off x="285750" y="381000"/>
            <a:ext cx="8604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pic>
        <p:nvPicPr>
          <p:cNvPr id="32772" name="รูปภาพ 4" descr="Pb603-a.jpg">
            <a:extLst>
              <a:ext uri="{FF2B5EF4-FFF2-40B4-BE49-F238E27FC236}">
                <a16:creationId xmlns:a16="http://schemas.microsoft.com/office/drawing/2014/main" id="{FD59C46D-AC7B-49CE-9A03-979AF3E5A8A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3859" y="4343400"/>
            <a:ext cx="1951541" cy="232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B8A5879-9A3D-40AA-9299-F7D92D775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1214438"/>
            <a:ext cx="8572500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(14) 	ผู้ประกอบวิชาชีพวิศวกรรมควบคุมต้องไม่ละทิ้งงาน</a:t>
            </a:r>
            <a:b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โดยไม่มีเหตุอันควร</a:t>
            </a:r>
          </a:p>
          <a:p>
            <a:pPr marL="342900" indent="-342900" algn="thaiDist">
              <a:defRPr/>
            </a:pPr>
            <a:endParaRPr lang="th-TH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	บทบัญญัติในข้อนี้มีวัตถุประสงค์เป็นการควบคุมให้ผู้ประกอบวิชาชีพ 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เมื่อรับปฏิบัติงานแล้ว ต้องมีความรับผิดชอบในงานที่ได้รับทำ เพราะหากปล่อย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ให้มีการละทิ้งงานอาจก่อให้เกิดความเสียหายแก่ชีวิต และทรัพย์สินของประชาชนได้  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อีกทั้งเป็นการป้องกันมิให้มีการประกอบวิชาชีพอันอาจนำมาซึ่งความเสื่อมเสีย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แห่งวงการวิชาชีพ</a:t>
            </a:r>
          </a:p>
          <a:p>
            <a:pPr marL="342900" indent="-342900" algn="thaiDist">
              <a:defRPr/>
            </a:pPr>
            <a:endParaRPr lang="th-TH" sz="600" b="1" kern="0" dirty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   	(เช่น เมื่อต้องการถอนตัวจากการควบคุมงานแห่งใดแห่งหนึ่ง </a:t>
            </a: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  	จะด้องแจ้งเป็นหนังสือให้เจ้าของงานทราบและแจ้งหน่วยงาน</a:t>
            </a: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   	ที่ได้อนุญาตให้เป็นผู้ควบคุมงานเช่น เขต หรือ อบต.</a:t>
            </a: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   	ทราบล่วงหน้า)</a:t>
            </a:r>
          </a:p>
          <a:p>
            <a:pPr marL="342900" indent="-342900" algn="thaiDist">
              <a:defRPr/>
            </a:pPr>
            <a:endParaRPr lang="th-TH" sz="4400" b="1" kern="0" dirty="0">
              <a:solidFill>
                <a:srgbClr val="1F497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4A7C8AA6-90C5-4716-892E-9B5B84D86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277F7C15-5568-4342-842E-446CDD8D5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39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999521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AutoShape 2">
            <a:extLst>
              <a:ext uri="{FF2B5EF4-FFF2-40B4-BE49-F238E27FC236}">
                <a16:creationId xmlns:a16="http://schemas.microsoft.com/office/drawing/2014/main" id="{F30238D3-735A-46DD-90C9-09125079BC43}"/>
              </a:ext>
            </a:extLst>
          </p:cNvPr>
          <p:cNvSpPr>
            <a:spLocks noChangeArrowheads="1"/>
          </p:cNvSpPr>
          <p:nvPr/>
        </p:nvSpPr>
        <p:spPr bwMode="gray">
          <a:xfrm>
            <a:off x="285750" y="1143000"/>
            <a:ext cx="8643938" cy="5500688"/>
          </a:xfrm>
          <a:prstGeom prst="roundRect">
            <a:avLst>
              <a:gd name="adj" fmla="val 0"/>
            </a:avLst>
          </a:prstGeom>
          <a:solidFill>
            <a:srgbClr val="DDDDDD">
              <a:alpha val="50195"/>
            </a:srgbClr>
          </a:solidFill>
          <a:ln w="571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th-TH">
              <a:solidFill>
                <a:srgbClr val="00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55A163-E840-4491-B8A1-869098D0E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1214438"/>
            <a:ext cx="8429625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(15) 	ผู้ประกอบวิชาชีพวิศวกรรมควบคุมต้องไม่เปิดเผยความลับ</a:t>
            </a:r>
            <a:b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ของงานที่ตนทำ เว้นแต่ได้รับความยินยอมเป็นลายลักษณ์	อักษรจากผู้ว่าจ้าง หรือเป็นการเปิดเผยข้อมูลตามกฎหมาย </a:t>
            </a:r>
          </a:p>
          <a:p>
            <a:pPr marL="342900" indent="-342900" algn="thaiDist">
              <a:defRPr/>
            </a:pPr>
            <a:endParaRPr lang="th-TH" sz="1600" b="1" kern="0" dirty="0">
              <a:solidFill>
                <a:srgbClr val="99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	บทบัญญัติในข้อนี้มีวัตถุประสงค์เพื่อคุ้มครองวงการของผู้ประกอบวิชาชีพวิศวกรรมให้เป็นที่ไว้วางใจของบุคคลทั่วไป เนื่องจากหากบุคคลทั่วไปไม่เชื่อถือ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ผู้ประกอบวิชาชีพแล้ว ก็จะเกิดความเสื่อมศรัทธาต่อผู้ประกอบวิชาชีพและสถาบันแห่งวิชาชีพได้ ผู้ประกอบวิชาชีพอยู่ในฐานะที่รู้ความลับของผู้ว่าจ้าง </a:t>
            </a: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ซึ่งถือว่าเป็นเอกสิทธิ์และหน้าที่จะไม่เปิดเผยความลับนั้น </a:t>
            </a: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ถ้าเปิดเผยความลับโดยประการที่น่าจะก่อให้เกิดความเสียหาย</a:t>
            </a: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แก่ผู้ว่าจ้างก็ถือว่าเป็นการผิดจรรยาบรรณแห่งวิชาชีพ</a:t>
            </a:r>
            <a:endParaRPr lang="th-TH" sz="3600" b="1" kern="0" dirty="0">
              <a:solidFill>
                <a:srgbClr val="C0504D">
                  <a:lumMod val="50000"/>
                </a:srgbClr>
              </a:solidFill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endParaRPr lang="th-TH" sz="4400" b="1" kern="0" dirty="0">
              <a:solidFill>
                <a:srgbClr val="1F497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5780" name="รูปภาพ 4" descr="pic-002.gif">
            <a:extLst>
              <a:ext uri="{FF2B5EF4-FFF2-40B4-BE49-F238E27FC236}">
                <a16:creationId xmlns:a16="http://schemas.microsoft.com/office/drawing/2014/main" id="{E8995B49-879F-4C01-99EE-F545F32760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663" y="4702175"/>
            <a:ext cx="1150937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540C08EA-03E7-4A30-99F6-4BC35FF2D4CA}"/>
              </a:ext>
            </a:extLst>
          </p:cNvPr>
          <p:cNvSpPr txBox="1">
            <a:spLocks/>
          </p:cNvSpPr>
          <p:nvPr/>
        </p:nvSpPr>
        <p:spPr bwMode="auto">
          <a:xfrm>
            <a:off x="311150" y="381000"/>
            <a:ext cx="8604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A3F325DD-FFAD-49C3-BEC0-B8BB065E6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5D6C11F9-7050-4268-BE37-0C37A177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40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120709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AutoShape 2">
            <a:extLst>
              <a:ext uri="{FF2B5EF4-FFF2-40B4-BE49-F238E27FC236}">
                <a16:creationId xmlns:a16="http://schemas.microsoft.com/office/drawing/2014/main" id="{D2806EAD-F41A-4E6F-B4ED-CCF3643ADC90}"/>
              </a:ext>
            </a:extLst>
          </p:cNvPr>
          <p:cNvSpPr>
            <a:spLocks noChangeArrowheads="1"/>
          </p:cNvSpPr>
          <p:nvPr/>
        </p:nvSpPr>
        <p:spPr bwMode="gray">
          <a:xfrm>
            <a:off x="214313" y="1143000"/>
            <a:ext cx="8642350" cy="5500688"/>
          </a:xfrm>
          <a:prstGeom prst="roundRect">
            <a:avLst>
              <a:gd name="adj" fmla="val 0"/>
            </a:avLst>
          </a:prstGeom>
          <a:solidFill>
            <a:srgbClr val="DDDDDD">
              <a:alpha val="50195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th-TH">
              <a:solidFill>
                <a:srgbClr val="00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5C8BE4-C7F3-4849-B1EC-952C9D21F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143000"/>
            <a:ext cx="8643937" cy="550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 (16)	ผู้ประกอบวิชาชีพวิศวกรรมควบคุมต้องไม่รับดำเนินงาน</a:t>
            </a:r>
            <a:b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ชิ้นเดียวกันให้แก่ผู้ว่าจ้างรายอื่นเพื่อการแข่งขันด้านเทคนิค	หรือราคา เว้นแต่ได้แจ้งให้แก่ผู้ว่าจ้างรายแรกทราบล่วงหน้า	เป็นลายลักษณ์อักษร หรือได้รับความยินยอมเป็นลายลักษณ์	อักษรจากผู้ว่าจ้างรายแรก และได้แจ้งให้ผู้ว่าจ้างรายอื่นนั้น	ทราบล่วงหน้าแล้ว</a:t>
            </a:r>
          </a:p>
          <a:p>
            <a:pPr marL="342900" indent="-342900" algn="thaiDist">
              <a:defRPr/>
            </a:pPr>
            <a:endParaRPr lang="th-TH" sz="20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32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บทบัญญัติในข้อนี้มีวัตถุประสงค์เพื่อเป็นการป้องกันมิให้เกิด</a:t>
            </a:r>
            <a:br>
              <a:rPr lang="th-TH" sz="32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32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ความแตกแยกความสามัคคีในกลุ่มของผู้ประกอบวิชาชีพวิศวกรรม</a:t>
            </a:r>
            <a:br>
              <a:rPr lang="th-TH" sz="32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32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ควบคุมด้วยกัน</a:t>
            </a:r>
            <a:endParaRPr lang="th-TH" sz="28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endParaRPr lang="th-TH" sz="4400" b="1" kern="0" dirty="0">
              <a:solidFill>
                <a:srgbClr val="1F497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ชื่อเรื่อง 1">
            <a:extLst>
              <a:ext uri="{FF2B5EF4-FFF2-40B4-BE49-F238E27FC236}">
                <a16:creationId xmlns:a16="http://schemas.microsoft.com/office/drawing/2014/main" id="{854E0860-6517-4BDF-8B29-C19DDD615642}"/>
              </a:ext>
            </a:extLst>
          </p:cNvPr>
          <p:cNvSpPr txBox="1">
            <a:spLocks/>
          </p:cNvSpPr>
          <p:nvPr/>
        </p:nvSpPr>
        <p:spPr bwMode="auto">
          <a:xfrm>
            <a:off x="285750" y="428625"/>
            <a:ext cx="8604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E47B0A85-3080-422D-974D-29BD4400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EF6BBA51-6F01-45A1-AD8A-A91575E68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41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04193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AutoShape 2">
            <a:extLst>
              <a:ext uri="{FF2B5EF4-FFF2-40B4-BE49-F238E27FC236}">
                <a16:creationId xmlns:a16="http://schemas.microsoft.com/office/drawing/2014/main" id="{126E0C6B-560C-4E46-9038-AD1ECE892DD4}"/>
              </a:ext>
            </a:extLst>
          </p:cNvPr>
          <p:cNvSpPr>
            <a:spLocks noChangeArrowheads="1"/>
          </p:cNvSpPr>
          <p:nvPr/>
        </p:nvSpPr>
        <p:spPr bwMode="gray">
          <a:xfrm>
            <a:off x="285750" y="1214438"/>
            <a:ext cx="8643938" cy="5429250"/>
          </a:xfrm>
          <a:prstGeom prst="roundRect">
            <a:avLst>
              <a:gd name="adj" fmla="val 0"/>
            </a:avLst>
          </a:prstGeom>
          <a:solidFill>
            <a:srgbClr val="DDDDDD">
              <a:alpha val="50195"/>
            </a:srgbClr>
          </a:solidFill>
          <a:ln w="57150" algn="ctr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h-TH" altLang="th-TH">
                <a:solidFill>
                  <a:srgbClr val="00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475B7B-FB1B-4355-853D-34DBECD04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1357313"/>
            <a:ext cx="8358188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defRPr/>
            </a:pPr>
            <a: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(17)	ผู้ประกอบวิชาชีพวิศวกรรมควบคุมต้องไม่แย่งงาน	จากผู้ประกอบวิชาชีพวิศวกรรมควบคุมอื่น </a:t>
            </a:r>
            <a:b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เพื่อประโยชน์ของตนเองหรือผู้อื่นโดยมิชอบ</a:t>
            </a:r>
          </a:p>
          <a:p>
            <a:pPr marL="342900" indent="-342900" algn="thaiDist">
              <a:defRPr/>
            </a:pPr>
            <a:endParaRPr lang="th-TH" sz="3600" b="1" kern="0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32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บทบัญญัติในข้อนี้มีวัตถุประสงค์เพื่อป้องกัน</a:t>
            </a:r>
          </a:p>
          <a:p>
            <a:pPr marL="342900" indent="-342900" algn="thaiDist">
              <a:defRPr/>
            </a:pPr>
            <a:r>
              <a:rPr lang="th-TH" sz="32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มิให้เกิดความแตกแยก ไม่มีความสามัคคีระหว่าง</a:t>
            </a:r>
          </a:p>
          <a:p>
            <a:pPr marL="342900" indent="-342900" algn="thaiDist">
              <a:defRPr/>
            </a:pPr>
            <a:r>
              <a:rPr lang="th-TH" sz="32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ผู้ประกอบวิชาชีพวิศวกรรมควบคุมด้วยกัน</a:t>
            </a:r>
          </a:p>
          <a:p>
            <a:pPr marL="342900" indent="-342900" algn="thaiDist">
              <a:defRPr/>
            </a:pPr>
            <a:r>
              <a:rPr lang="th-TH" sz="32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เช่น การไม่เสนอผลประโยชน์เพื่อให้ตนเอง</a:t>
            </a:r>
          </a:p>
          <a:p>
            <a:pPr marL="342900" indent="-342900" algn="thaiDist">
              <a:defRPr/>
            </a:pPr>
            <a:r>
              <a:rPr lang="th-TH" sz="32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ได้งาน โดยมิชอบด้วยกฎหมาย</a:t>
            </a:r>
          </a:p>
          <a:p>
            <a:pPr marL="342900" indent="-342900" algn="thaiDist">
              <a:defRPr/>
            </a:pPr>
            <a:endParaRPr lang="th-TH" sz="3600" b="1" kern="0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endParaRPr lang="th-TH" sz="44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endParaRPr lang="th-TH" sz="4400" b="1" kern="0" dirty="0">
              <a:solidFill>
                <a:srgbClr val="1F497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7828" name="รูปภาพ 4" descr="pic3741.jpg">
            <a:extLst>
              <a:ext uri="{FF2B5EF4-FFF2-40B4-BE49-F238E27FC236}">
                <a16:creationId xmlns:a16="http://schemas.microsoft.com/office/drawing/2014/main" id="{D26A8C3A-AC99-4479-A08B-A0C8FC1F2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581400"/>
            <a:ext cx="2143125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D61436EE-49A7-4EEC-8DCF-D630F9FF6B8B}"/>
              </a:ext>
            </a:extLst>
          </p:cNvPr>
          <p:cNvSpPr txBox="1">
            <a:spLocks/>
          </p:cNvSpPr>
          <p:nvPr/>
        </p:nvSpPr>
        <p:spPr bwMode="auto">
          <a:xfrm>
            <a:off x="311150" y="457200"/>
            <a:ext cx="8604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5E249DBF-58D0-4CB3-918A-EFC098C39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99ABEAF6-6D32-45E1-8A08-2DBE407D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42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23638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AutoShape 2">
            <a:extLst>
              <a:ext uri="{FF2B5EF4-FFF2-40B4-BE49-F238E27FC236}">
                <a16:creationId xmlns:a16="http://schemas.microsoft.com/office/drawing/2014/main" id="{CDACE7A9-F7A7-42E8-A927-C5FCFCC8032E}"/>
              </a:ext>
            </a:extLst>
          </p:cNvPr>
          <p:cNvSpPr>
            <a:spLocks noChangeArrowheads="1"/>
          </p:cNvSpPr>
          <p:nvPr/>
        </p:nvSpPr>
        <p:spPr bwMode="gray">
          <a:xfrm>
            <a:off x="214313" y="1214438"/>
            <a:ext cx="8715375" cy="5429250"/>
          </a:xfrm>
          <a:prstGeom prst="roundRect">
            <a:avLst>
              <a:gd name="adj" fmla="val 0"/>
            </a:avLst>
          </a:prstGeom>
          <a:solidFill>
            <a:srgbClr val="DDDDDD">
              <a:alpha val="50195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th-TH">
              <a:solidFill>
                <a:srgbClr val="00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C95C62-D817-47D0-8C5C-0AC653E44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1357313"/>
            <a:ext cx="8215312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(18)	ผู้ประกอบวิชาชีพวิศวกรรมควบคุมต้องไม่รับทำงาน </a:t>
            </a:r>
            <a:b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หรือตรวจสอบงานชิ้นเดียวกันกับที่ผู้ประกอบวิชาชีพ	วิศวกรรมควบคุมอื่นทำอยู่ เว้นแต่เป็นการปฏิบัติตาม	หน้าที่ หรือเป็นความประสงค์ของเจ้าของงานและได้แจ้ง	เป็นลายลักษณ์อักษรให้ผู้ประกอบวิชาชีพวิศวกรรม</a:t>
            </a:r>
            <a:b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ควบคุมอื่นนั้นทราบล่วงหน้าแล้ว</a:t>
            </a:r>
          </a:p>
          <a:p>
            <a:pPr marL="342900" indent="-342900" algn="thaiDist">
              <a:defRPr/>
            </a:pPr>
            <a:endParaRPr lang="th-TH" sz="2000" b="1" kern="0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30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บทบัญญัติในข้อนี้มีวัตถุประสงค์เพื่อควบคุมความประพฤติ</a:t>
            </a:r>
            <a:br>
              <a:rPr lang="th-TH" sz="30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30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ของผู้ประกอบวิชาชีพวิศวกรรมควบคุม ให้มีความซื่อสัตย์สุจริตต่อผู้ว่าจ้าง ในกรณีที่มีการแข่งขัน เป็นการรักษาข้อมูล และความลับของผู้ว่าจ้าง</a:t>
            </a:r>
            <a:endParaRPr lang="th-TH" sz="3000" b="1" kern="0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endParaRPr lang="th-TH" sz="44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endParaRPr lang="th-TH" sz="4400" b="1" kern="0" dirty="0">
              <a:solidFill>
                <a:srgbClr val="1F497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ชื่อเรื่อง 1">
            <a:extLst>
              <a:ext uri="{FF2B5EF4-FFF2-40B4-BE49-F238E27FC236}">
                <a16:creationId xmlns:a16="http://schemas.microsoft.com/office/drawing/2014/main" id="{2330013D-CFD3-49D7-B5EB-A08FA455A7D5}"/>
              </a:ext>
            </a:extLst>
          </p:cNvPr>
          <p:cNvSpPr txBox="1">
            <a:spLocks/>
          </p:cNvSpPr>
          <p:nvPr/>
        </p:nvSpPr>
        <p:spPr bwMode="auto">
          <a:xfrm>
            <a:off x="311150" y="457200"/>
            <a:ext cx="8604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0B992B8C-FC50-4FC3-B728-46A4A4F7A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9917F9D0-F497-4CC3-9EC7-8A3B4BC80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43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534553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7" name="รูปภาพ 4" descr="TOT004.jpg">
            <a:extLst>
              <a:ext uri="{FF2B5EF4-FFF2-40B4-BE49-F238E27FC236}">
                <a16:creationId xmlns:a16="http://schemas.microsoft.com/office/drawing/2014/main" id="{5E1DCE92-FFFE-482E-969B-3108A2AF25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4971076"/>
            <a:ext cx="1428747" cy="1277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9875" name="AutoShape 2">
            <a:extLst>
              <a:ext uri="{FF2B5EF4-FFF2-40B4-BE49-F238E27FC236}">
                <a16:creationId xmlns:a16="http://schemas.microsoft.com/office/drawing/2014/main" id="{273F5F06-ADC3-48C3-AFC1-F4CA8A8CA4C4}"/>
              </a:ext>
            </a:extLst>
          </p:cNvPr>
          <p:cNvSpPr>
            <a:spLocks noChangeArrowheads="1"/>
          </p:cNvSpPr>
          <p:nvPr/>
        </p:nvSpPr>
        <p:spPr bwMode="gray">
          <a:xfrm>
            <a:off x="214313" y="1143000"/>
            <a:ext cx="8642350" cy="5572125"/>
          </a:xfrm>
          <a:prstGeom prst="roundRect">
            <a:avLst>
              <a:gd name="adj" fmla="val 0"/>
            </a:avLst>
          </a:prstGeom>
          <a:solidFill>
            <a:srgbClr val="DDDDDD">
              <a:alpha val="50195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th-TH">
              <a:solidFill>
                <a:srgbClr val="00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286878-A4E5-4891-99CD-1AEAE1B38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143000"/>
            <a:ext cx="8501062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 (19) ผู้ประกอบวิชาชีพวิศวกรรมควบคุมต้องไม่ใช้หรือกระทำการในลักษณะคัดลอกแบบ รูป แผนผัง หรือเอกสารที่เกี่ยวกับงานของผู้ประกอบวิชาชีพวิศวกรรมควบคุมอื่น เว้นแต่จะได้รับอนุญาตเป็นลายลักษณ์อักษรจากผู้ประกอบวิชาชีพวิศวกรรมควบคุมนั้น </a:t>
            </a:r>
          </a:p>
          <a:p>
            <a:pPr marL="342900" indent="-342900" algn="thaiDist">
              <a:defRPr/>
            </a:pPr>
            <a:endParaRPr lang="th-TH" sz="16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32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บทบัญญัติในข้อนี้มีวัตถุประสงค์เพื่อควบคุมความประพฤติของผู้ประกอบวิชาชีพวิศวกรรมควบคุม ให้มีความซื่อสัตย์ต่อเพื่อนร่วมวิชาชีพ</a:t>
            </a: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เดียวกัน มิให้เอารัดเอาเปรียบซึ่งกันและกัน เกี่ยวกับรายการคำนวณ</a:t>
            </a: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อันเป็นเอกสารที่เกี่ยวข้องกับงานของผู้ประกอบวิชาชีพวิศวกรรม</a:t>
            </a: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ควบคุม</a:t>
            </a:r>
            <a:endParaRPr lang="th-TH" sz="28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endParaRPr lang="th-TH" sz="44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endParaRPr lang="th-TH" sz="4400" b="1" kern="0" dirty="0">
              <a:solidFill>
                <a:srgbClr val="1F497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9A198054-2C12-4B7D-9581-5642DA2B259C}"/>
              </a:ext>
            </a:extLst>
          </p:cNvPr>
          <p:cNvSpPr txBox="1">
            <a:spLocks/>
          </p:cNvSpPr>
          <p:nvPr/>
        </p:nvSpPr>
        <p:spPr bwMode="auto">
          <a:xfrm>
            <a:off x="285750" y="428625"/>
            <a:ext cx="8604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D9A28CC8-46AC-4813-9127-4FB4249CF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A0546E2D-FD7D-494D-B686-126EA526F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44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260243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AutoShape 2">
            <a:extLst>
              <a:ext uri="{FF2B5EF4-FFF2-40B4-BE49-F238E27FC236}">
                <a16:creationId xmlns:a16="http://schemas.microsoft.com/office/drawing/2014/main" id="{77F34850-2F33-462E-AD5A-C5C56F39B9CE}"/>
              </a:ext>
            </a:extLst>
          </p:cNvPr>
          <p:cNvSpPr>
            <a:spLocks noChangeArrowheads="1"/>
          </p:cNvSpPr>
          <p:nvPr/>
        </p:nvSpPr>
        <p:spPr bwMode="gray">
          <a:xfrm>
            <a:off x="285750" y="1214438"/>
            <a:ext cx="8643938" cy="5429250"/>
          </a:xfrm>
          <a:prstGeom prst="roundRect">
            <a:avLst>
              <a:gd name="adj" fmla="val 0"/>
            </a:avLst>
          </a:prstGeom>
          <a:solidFill>
            <a:srgbClr val="DDDDDD">
              <a:alpha val="50195"/>
            </a:srgbClr>
          </a:solidFill>
          <a:ln w="57150" algn="ctr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h-TH" altLang="th-TH">
                <a:solidFill>
                  <a:srgbClr val="00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DC5192-3F0D-4DAD-8D7B-6F448B90B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1357313"/>
            <a:ext cx="8358188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defRPr/>
            </a:pPr>
            <a: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(20)	ผู้ประกอบวิชาชีพวิศวกรรมควบคุมต้องไม่อ้างผลงาน	ของผู้ประกอบวิชาชีพวิศวกรรมควบคุมอื่น</a:t>
            </a:r>
            <a:b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มาเป็นของตนในการประกอบวิชาชีพวิศวกรรม </a:t>
            </a:r>
          </a:p>
          <a:p>
            <a:pPr marL="342900" indent="-342900" algn="thaiDist">
              <a:defRPr/>
            </a:pPr>
            <a:endParaRPr lang="th-TH" sz="3600" b="1" kern="0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32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บทบัญญัติในข้อนี้มีวัตถุประสงค์เพื่อไม่ให้ผู้ประกอบวิชาชีพวิศวกรรมควบคุมอ้างผลงานของผู้ประกอบวิชาชีพวิศวกรรมควบคุมอื่นมาใช้เป็นประโยชน์ต่อการประกอบวิชาชีพวิศวกรรมของตน</a:t>
            </a:r>
            <a:endParaRPr lang="th-TH" sz="44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endParaRPr lang="th-TH" sz="4400" b="1" kern="0" dirty="0">
              <a:solidFill>
                <a:srgbClr val="1F497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B8AFBA36-D5E7-48CC-8231-93BF4C11C480}"/>
              </a:ext>
            </a:extLst>
          </p:cNvPr>
          <p:cNvSpPr txBox="1">
            <a:spLocks/>
          </p:cNvSpPr>
          <p:nvPr/>
        </p:nvSpPr>
        <p:spPr bwMode="auto">
          <a:xfrm>
            <a:off x="311150" y="457200"/>
            <a:ext cx="8604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3F3DC991-5E22-4B6C-9A0F-B5041CD06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7C50E63C-17C1-4A81-8BE3-954FB047A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45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494651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AutoShape 2">
            <a:extLst>
              <a:ext uri="{FF2B5EF4-FFF2-40B4-BE49-F238E27FC236}">
                <a16:creationId xmlns:a16="http://schemas.microsoft.com/office/drawing/2014/main" id="{A84F3ACA-F768-46A8-80B4-386E37E3819E}"/>
              </a:ext>
            </a:extLst>
          </p:cNvPr>
          <p:cNvSpPr>
            <a:spLocks noChangeArrowheads="1"/>
          </p:cNvSpPr>
          <p:nvPr/>
        </p:nvSpPr>
        <p:spPr bwMode="gray">
          <a:xfrm>
            <a:off x="214313" y="1214438"/>
            <a:ext cx="8786812" cy="5357812"/>
          </a:xfrm>
          <a:prstGeom prst="roundRect">
            <a:avLst>
              <a:gd name="adj" fmla="val 426"/>
            </a:avLst>
          </a:prstGeom>
          <a:solidFill>
            <a:srgbClr val="DDDDDD">
              <a:alpha val="50195"/>
            </a:srgbClr>
          </a:solidFill>
          <a:ln w="571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th-TH">
              <a:solidFill>
                <a:srgbClr val="00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E6FA3C-6BDC-4536-919F-1A9B2AC93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285875"/>
            <a:ext cx="8643938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 (21)	ผู้ประกอบวิชาชีพวิศวกรรมควบคุมต้องไม่กระทำการใด ๆ </a:t>
            </a:r>
            <a:b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36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โดยจงใจให้เป็นที่เสื่อมเสียแก่ชื่อเสียง หรืองานของผู้ประกอบ	วิชาชีพวิศวกรรมควบคุมอื่น</a:t>
            </a:r>
          </a:p>
          <a:p>
            <a:pPr marL="342900" indent="-342900" algn="thaiDist">
              <a:defRPr/>
            </a:pPr>
            <a:endParaRPr lang="th-TH" sz="24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32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บทบัญญัติในข้อนี้มีวัตถุประสงค์ที่จะเสริมสร้างความสามัคคีของกลุ่มผู้มีวิชาชีพเดียวกัน คือ ต้องมีความซื่อสัตย์ต่อเพื่อนร่วมวิชาชีพ </a:t>
            </a:r>
            <a:br>
              <a:rPr lang="th-TH" sz="32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32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โดยไม่กระทำการใด ๆ ให้เป็นที่เสื่อมเสียแก่</a:t>
            </a:r>
          </a:p>
          <a:p>
            <a:pPr marL="342900" indent="-342900" algn="thaiDist">
              <a:defRPr/>
            </a:pPr>
            <a:r>
              <a:rPr lang="th-TH" sz="32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ชื่อเสียง หรือผลงานของผู้ประกอบวิชาชีพ</a:t>
            </a:r>
          </a:p>
          <a:p>
            <a:pPr marL="342900" indent="-342900" algn="thaiDist">
              <a:defRPr/>
            </a:pPr>
            <a:r>
              <a:rPr lang="th-TH" sz="32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วิศวกรรมควบคุมอื่น</a:t>
            </a:r>
            <a:endParaRPr lang="th-TH" sz="32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endParaRPr lang="th-TH" sz="44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endParaRPr lang="th-TH" sz="4400" b="1" kern="0" dirty="0">
              <a:solidFill>
                <a:srgbClr val="1F497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2529DA7D-6CDE-465A-85BA-92000BF7ED63}"/>
              </a:ext>
            </a:extLst>
          </p:cNvPr>
          <p:cNvGrpSpPr>
            <a:grpSpLocks/>
          </p:cNvGrpSpPr>
          <p:nvPr/>
        </p:nvGrpSpPr>
        <p:grpSpPr bwMode="auto">
          <a:xfrm>
            <a:off x="6043623" y="4495800"/>
            <a:ext cx="2643177" cy="1928806"/>
            <a:chOff x="657" y="981"/>
            <a:chExt cx="4581" cy="3046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39943" name="Picture 3" descr="28">
              <a:extLst>
                <a:ext uri="{FF2B5EF4-FFF2-40B4-BE49-F238E27FC236}">
                  <a16:creationId xmlns:a16="http://schemas.microsoft.com/office/drawing/2014/main" id="{F5A156DD-0AAB-4F66-8653-CE7F3C6589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57" y="1026"/>
              <a:ext cx="4581" cy="30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39944" name="AutoShape 4">
              <a:extLst>
                <a:ext uri="{FF2B5EF4-FFF2-40B4-BE49-F238E27FC236}">
                  <a16:creationId xmlns:a16="http://schemas.microsoft.com/office/drawing/2014/main" id="{116C7EB9-039E-42A3-8C28-908AB778C67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565" y="981"/>
              <a:ext cx="2449" cy="499"/>
            </a:xfrm>
            <a:prstGeom prst="wedgeRoundRectCallout">
              <a:avLst>
                <a:gd name="adj1" fmla="val -43838"/>
                <a:gd name="adj2" fmla="val 80458"/>
                <a:gd name="adj3" fmla="val 16667"/>
              </a:avLst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/>
            <a:lstStyle/>
            <a:p>
              <a:pPr algn="ctr">
                <a:defRPr/>
              </a:pPr>
              <a:endParaRPr lang="th-TH" sz="2800">
                <a:solidFill>
                  <a:prstClr val="black"/>
                </a:solidFill>
                <a:latin typeface="AngsanaUPC" pitchFamily="18" charset="-34"/>
                <a:cs typeface="AngsanaUPC" pitchFamily="18" charset="-34"/>
              </a:endParaRPr>
            </a:p>
          </p:txBody>
        </p:sp>
      </p:grpSp>
      <p:sp>
        <p:nvSpPr>
          <p:cNvPr id="81925" name="Text Box 5">
            <a:extLst>
              <a:ext uri="{FF2B5EF4-FFF2-40B4-BE49-F238E27FC236}">
                <a16:creationId xmlns:a16="http://schemas.microsoft.com/office/drawing/2014/main" id="{8BF906E4-080B-427E-98BC-1EA7BA8D2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4876800"/>
            <a:ext cx="588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h-TH" altLang="th-TH" sz="1200">
                <a:solidFill>
                  <a:srgbClr val="00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อ๊ะ..พลาด</a:t>
            </a:r>
          </a:p>
        </p:txBody>
      </p:sp>
      <p:sp>
        <p:nvSpPr>
          <p:cNvPr id="9" name="ชื่อเรื่อง 1">
            <a:extLst>
              <a:ext uri="{FF2B5EF4-FFF2-40B4-BE49-F238E27FC236}">
                <a16:creationId xmlns:a16="http://schemas.microsoft.com/office/drawing/2014/main" id="{E0AD8F7B-F2DE-45BA-9C8C-1EFCA4DF8356}"/>
              </a:ext>
            </a:extLst>
          </p:cNvPr>
          <p:cNvSpPr txBox="1">
            <a:spLocks/>
          </p:cNvSpPr>
          <p:nvPr/>
        </p:nvSpPr>
        <p:spPr bwMode="auto">
          <a:xfrm>
            <a:off x="285750" y="428625"/>
            <a:ext cx="8604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4F1C70E9-544B-4E6E-8C73-145AA3B97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0CCAC03A-2908-470B-925F-D4D8FAA0E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46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45834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AutoShape 2">
            <a:extLst>
              <a:ext uri="{FF2B5EF4-FFF2-40B4-BE49-F238E27FC236}">
                <a16:creationId xmlns:a16="http://schemas.microsoft.com/office/drawing/2014/main" id="{A1598A2B-C09C-42F2-BAD6-3B5241F14EB3}"/>
              </a:ext>
            </a:extLst>
          </p:cNvPr>
          <p:cNvSpPr>
            <a:spLocks noChangeArrowheads="1"/>
          </p:cNvSpPr>
          <p:nvPr/>
        </p:nvSpPr>
        <p:spPr bwMode="gray">
          <a:xfrm>
            <a:off x="285750" y="1214438"/>
            <a:ext cx="8643938" cy="5429250"/>
          </a:xfrm>
          <a:prstGeom prst="roundRect">
            <a:avLst>
              <a:gd name="adj" fmla="val 0"/>
            </a:avLst>
          </a:prstGeom>
          <a:solidFill>
            <a:srgbClr val="DDDDDD">
              <a:alpha val="50195"/>
            </a:srgbClr>
          </a:solidFill>
          <a:ln w="57150" algn="ctr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h-TH" altLang="th-TH">
                <a:solidFill>
                  <a:srgbClr val="00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1E91B0-4289-40D0-9D8B-6A3A34B7C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357313"/>
            <a:ext cx="8405813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defRPr/>
            </a:pPr>
            <a: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 (22)	ผู้ประกอบวิชาชีพวิศวกรรมควบคุมต้องไม่กระทำ	ความผิดในการประกอบวิชาชีพวิศวกรรมตาม	ประมวลกฎหมายอาญามาตรา 227 หรือมาตรา 269 	จนศาลมีคำพิพากษาถึงที่สุดว่ามีความผิด</a:t>
            </a:r>
          </a:p>
          <a:p>
            <a:pPr marL="342900" indent="-342900" algn="thaiDist">
              <a:defRPr/>
            </a:pPr>
            <a:r>
              <a:rPr lang="th-TH" sz="44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  		</a:t>
            </a: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ตามมาตรา 227 กำหนดไว้ว่า ผู้ใดเป็นผู้มีวิชาชีพไม่ปฏิบัติตามหลักเกณฑ์ 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หรือวิธีการอันพึงกระทำการนั้น โดยประการที่น่าจะเป็นเหตุให้เกิดอันตราย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แก่บุคคลอื่น ต้องระวางโทษ และมาตรา 269 กำหนดไว้ว่า ผู้ใดในการประกอบการงานในวิชาชีพ ทำคำรับรองเป็นเอกสารอันเป็นเท็จ โดยประการที่น่าจะเกิดความเสียหายแก่ผู้อื่นหรือประชาชน ต้องระวางโทษ</a:t>
            </a:r>
            <a:endParaRPr lang="th-TH" sz="4400" b="1" kern="0" dirty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endParaRPr lang="th-TH" sz="3600" b="1" kern="0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	</a:t>
            </a:r>
            <a:endParaRPr lang="th-TH" sz="44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endParaRPr lang="th-TH" sz="4400" b="1" kern="0" dirty="0">
              <a:solidFill>
                <a:srgbClr val="1F497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2FE5E88C-C51D-4ED0-98B5-3246920FFFA9}"/>
              </a:ext>
            </a:extLst>
          </p:cNvPr>
          <p:cNvSpPr txBox="1">
            <a:spLocks/>
          </p:cNvSpPr>
          <p:nvPr/>
        </p:nvSpPr>
        <p:spPr bwMode="auto">
          <a:xfrm>
            <a:off x="311150" y="457200"/>
            <a:ext cx="8604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9A4AE43F-DD67-42A6-9A12-EC20455D5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EA99016D-0D76-489B-8C9B-6F83A99D5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47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970795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17" descr="D:\Back UP BUA\Legal-Bua\Power Points\รูปทำ powerpoint\people.jpg">
            <a:extLst>
              <a:ext uri="{FF2B5EF4-FFF2-40B4-BE49-F238E27FC236}">
                <a16:creationId xmlns:a16="http://schemas.microsoft.com/office/drawing/2014/main" id="{45C17175-D0CD-40A7-ADBC-768030384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400" y="230188"/>
            <a:ext cx="2843213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21" descr="D:\Back UP BUA\Legal-Bua\งานธุรการ\Logo Engineering Council\COELOGO\COELOGO.gif">
            <a:extLst>
              <a:ext uri="{FF2B5EF4-FFF2-40B4-BE49-F238E27FC236}">
                <a16:creationId xmlns:a16="http://schemas.microsoft.com/office/drawing/2014/main" id="{45F64812-7FAE-467F-AB08-1482E7042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38" y="260648"/>
            <a:ext cx="1985962" cy="1956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63" name="Picture 15" descr="D:\Back UP BUA\Legal-Bua\Power Points\รูปทำ powerpoint\engineering55555.jpg">
            <a:extLst>
              <a:ext uri="{FF2B5EF4-FFF2-40B4-BE49-F238E27FC236}">
                <a16:creationId xmlns:a16="http://schemas.microsoft.com/office/drawing/2014/main" id="{3F3A4476-90CB-410C-92FE-3A844B228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7410" y="4842246"/>
            <a:ext cx="1875070" cy="1827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094A9D53-3643-4D7D-8889-B2E774F99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438400"/>
            <a:ext cx="82629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8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หมวด 2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F70E6E6-87F7-4BB9-861F-8574F2B1C9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191000"/>
            <a:ext cx="82629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การประพฤติผิดจรรยาบรรณอันจะนำมาซึ่งความเสื่อมเสียเกียรติศักดิ์แห่งวิชาชีพ</a:t>
            </a:r>
          </a:p>
        </p:txBody>
      </p:sp>
    </p:spTree>
    <p:extLst>
      <p:ext uri="{BB962C8B-B14F-4D97-AF65-F5344CB8AC3E}">
        <p14:creationId xmlns:p14="http://schemas.microsoft.com/office/powerpoint/2010/main" val="2793335531"/>
      </p:ext>
    </p:extLst>
  </p:cSld>
  <p:clrMapOvr>
    <a:masterClrMapping/>
  </p:clrMapOvr>
  <p:transition spd="med"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ชื่อเรื่อง 1">
            <a:extLst>
              <a:ext uri="{FF2B5EF4-FFF2-40B4-BE49-F238E27FC236}">
                <a16:creationId xmlns:a16="http://schemas.microsoft.com/office/drawing/2014/main" id="{004C5EBE-71FC-4219-8E4C-564ACD03B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" y="381000"/>
            <a:ext cx="8604250" cy="6096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D2689131-33CE-46B1-94F3-5FAB2B433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214438"/>
            <a:ext cx="8643937" cy="5286375"/>
          </a:xfrm>
          <a:prstGeom prst="rect">
            <a:avLst/>
          </a:prstGeom>
          <a:solidFill>
            <a:srgbClr val="EAEAEA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742950" indent="-742950" algn="thaiDist">
              <a:defRPr/>
            </a:pPr>
            <a:r>
              <a:rPr lang="th-TH" sz="4000" b="1" kern="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 (23)	กรณีที่จะถือเป็นการประพฤติผิดจรรยาบรรณอันจะนำมาซึ่งความเสื่อมเสียเกียรติศักดิ์แห่งวิชาชีพ มีดังต่อไปนี้</a:t>
            </a:r>
            <a:endParaRPr lang="th-TH" sz="800" b="1" kern="0" dirty="0">
              <a:solidFill>
                <a:srgbClr val="99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(1) ฝ่าฝืนหรือไม่ปฏิบัติตามจรรยาบรรณแห่งวิชาชีพวิศวกรรมตามข้อบังคับนี้ และเป็นการกระทำโดยจงใจหรือประมาทเลินเล่ออย่างร้ายแรง จนเป็นเหตุให้บุคคลอื่นต้องได้รับความเสียหายอย่างร้ายแรงต่อชีวิต ร่างกาย หรือทรัพย์สิน</a:t>
            </a:r>
          </a:p>
          <a:p>
            <a:pPr marL="342900" indent="-342900" algn="thaiDist">
              <a:defRPr/>
            </a:pPr>
            <a:endParaRPr lang="th-TH" sz="1200" b="1" kern="0" dirty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	(2) เคยถูกลงโทษโดยคำสั่งถึงที่สุด เนื่องจากประพฤติผิดจรรยาบรรณ 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ตามมาตรา 61 แห่งพระราชบัญญัติวิศวกร พ.ศ. 2542 แต่ยังประพฤติผิดซ้ำ 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หรือไม่หลาบจำ หรือไม่มีความเกรงกลัวต่อการประพฤติผิดจรรยาบรรณแห่งวิชาชีพวิศวกรรม</a:t>
            </a:r>
          </a:p>
          <a:p>
            <a:pPr marL="342900" indent="-342900" algn="thaiDist">
              <a:defRPr/>
            </a:pPr>
            <a:endParaRPr lang="th-TH" sz="2800" b="1" kern="0" dirty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endParaRPr lang="th-TH" sz="3600" b="1" kern="0" dirty="0">
              <a:solidFill>
                <a:srgbClr val="1F497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7449423B-CC53-4220-8E7E-9A786805F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1F6AF0E8-4255-442A-94BD-CB0BF81D7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49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473052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ชื่อเรื่อง 1">
            <a:extLst>
              <a:ext uri="{FF2B5EF4-FFF2-40B4-BE49-F238E27FC236}">
                <a16:creationId xmlns:a16="http://schemas.microsoft.com/office/drawing/2014/main" id="{4C2BB425-26C0-4900-9189-421555944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" y="381000"/>
            <a:ext cx="8604250" cy="6096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731FE682-3AA9-4C3F-84AA-55C15EBFC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19200"/>
            <a:ext cx="8643938" cy="5286375"/>
          </a:xfrm>
          <a:prstGeom prst="rect">
            <a:avLst/>
          </a:prstGeom>
          <a:solidFill>
            <a:srgbClr val="EAEAEA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742950" indent="-742950" algn="thaiDist">
              <a:defRPr/>
            </a:pPr>
            <a:endParaRPr lang="th-TH" sz="2000" b="1" kern="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3600" b="1" kern="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(3) กระทำความผิดในการประกอบวิชาชีพวิศวกรรมตามประมวลกฎหมายอาญามาตรา 227 หรือมาตรา 269 โดย</a:t>
            </a:r>
            <a:r>
              <a:rPr lang="th-TH" sz="2800" b="1" kern="0" dirty="0" err="1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คํา</a:t>
            </a: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พิพากษาถึงที่สุดให้</a:t>
            </a:r>
            <a:r>
              <a:rPr lang="th-TH" sz="2800" b="1" kern="0" dirty="0" err="1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จําคุก</a:t>
            </a:r>
            <a:endParaRPr lang="th-TH" sz="2800" b="1" kern="0" dirty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endParaRPr lang="th-TH" b="1" kern="0" dirty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	(4) กรณีอื่นที่คณะกรรมการจรรยาบรรณเห็นว่าเป็นการประพฤติผิดจรรยาบรรณอันจะนำมาซึ่งความเสื่อมเสียเกียรติศักดิ์แห่งวิชาชีพ</a:t>
            </a:r>
          </a:p>
          <a:p>
            <a:pPr marL="342900" indent="-342900" algn="thaiDist">
              <a:defRPr/>
            </a:pPr>
            <a:endParaRPr lang="th-TH" sz="2800" b="1" kern="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990033"/>
                </a:solidFill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kern="0" dirty="0">
                <a:solidFill>
                  <a:srgbClr val="990033"/>
                </a:solidFill>
                <a:latin typeface="TH SarabunPSK" pitchFamily="34" charset="-34"/>
                <a:cs typeface="TH SarabunPSK" pitchFamily="34" charset="-34"/>
              </a:rPr>
              <a:t>บทบัญญัติในข้อนี้เป็นกฎเกณฑ์ที่มีลักษณะกว้าง เพื่อให้ครอบคลุมพฤติกรรม หรือลักษณะการประกอบวิชาชีพวิศวกรรมควบคุมของวิศวกร ผู้ได้รับใบอนุญาต </a:t>
            </a:r>
            <a:br>
              <a:rPr lang="th-TH" sz="2800" b="1" kern="0" dirty="0">
                <a:solidFill>
                  <a:srgbClr val="990033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990033"/>
                </a:solidFill>
                <a:latin typeface="TH SarabunPSK" pitchFamily="34" charset="-34"/>
                <a:cs typeface="TH SarabunPSK" pitchFamily="34" charset="-34"/>
              </a:rPr>
              <a:t>ให้ตั้งอยู่บนพื้นฐานของความซื่อสัตย์สุจริต ยึดมั่นอยู่ในหลักศีลธรรมอันดี </a:t>
            </a:r>
            <a:br>
              <a:rPr lang="th-TH" sz="2800" b="1" kern="0" dirty="0">
                <a:solidFill>
                  <a:srgbClr val="990033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990033"/>
                </a:solidFill>
                <a:latin typeface="TH SarabunPSK" pitchFamily="34" charset="-34"/>
                <a:cs typeface="TH SarabunPSK" pitchFamily="34" charset="-34"/>
              </a:rPr>
              <a:t>มีความภาคภูมิใจในเกียรติศักดิ์ศรีแห่งวิชาชีพของตนเอง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91710AE6-0397-4B3F-8A71-C628DECF1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6667905F-04B4-4EF2-AFFD-F02281DBF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50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97243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ชื่อเรื่อง 1">
            <a:extLst>
              <a:ext uri="{FF2B5EF4-FFF2-40B4-BE49-F238E27FC236}">
                <a16:creationId xmlns:a16="http://schemas.microsoft.com/office/drawing/2014/main" id="{DB138EEF-F31A-415C-BD74-5235E0B68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" y="381000"/>
            <a:ext cx="8604250" cy="6096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ข้อบังคับว่าด้วยจรรยาบรรณแห่งวิชาชีพวิศวกรรม</a:t>
            </a:r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AF5C904F-E68C-45D2-BE56-D271EA34C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90625"/>
            <a:ext cx="8643938" cy="5438775"/>
          </a:xfrm>
          <a:prstGeom prst="rect">
            <a:avLst/>
          </a:prstGeom>
          <a:solidFill>
            <a:srgbClr val="EAEAEA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defRPr/>
            </a:pPr>
            <a:endParaRPr lang="th-TH" sz="800" b="1" kern="0" dirty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  <a:p>
            <a:pPr marL="342900" indent="-342900" algn="ctr">
              <a:defRPr/>
            </a:pPr>
            <a:r>
              <a:rPr lang="th-TH" sz="2800" b="1" kern="0" dirty="0">
                <a:solidFill>
                  <a:srgbClr val="663300"/>
                </a:solidFill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3200" b="1" u="sng" kern="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บทเฉพาะกาล</a:t>
            </a:r>
          </a:p>
          <a:p>
            <a:pPr marL="342900" indent="-342900" algn="ctr">
              <a:defRPr/>
            </a:pPr>
            <a:endParaRPr lang="th-TH" sz="1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	(24) การกระทำใดที่เป็นการประพฤติผิดจรรยาบรรณ หรือประพฤติผิดจรรยาบรรณอันจะนำมาซึ่งความเสื่อมเสียเกียรติศักดิ์แห่งวิชาชีพ ซึ่งได้กระทำ</a:t>
            </a:r>
            <a:b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ก่อนวันที่ข้อบังคับนี้ใช้บังคับ ให้เป็นไปตามข้อบังคับสภาวิศวกร ว่าด้วยจรรยาบรรณแห่งวิชาชีพวิศวกรรมและการประพฤติผิดจรรยาบรรณอันจะนำมาซึ่งความเสื่อมเสียเกียรติศักดิ์แห่งวิชาชีพ พ.ศ. 2543</a:t>
            </a:r>
          </a:p>
          <a:p>
            <a:pPr marL="342900" indent="-342900" algn="thaiDist">
              <a:defRPr/>
            </a:pPr>
            <a:endParaRPr lang="th-TH" sz="1100" b="1" kern="0" dirty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  <a:p>
            <a:pPr marL="342900" indent="-342900" algn="thaiDist">
              <a:defRPr/>
            </a:pPr>
            <a:r>
              <a:rPr lang="th-TH" sz="2800" b="1" kern="0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2800" b="1" kern="0" dirty="0">
                <a:solidFill>
                  <a:srgbClr val="990033"/>
                </a:solidFill>
                <a:latin typeface="TH SarabunPSK" pitchFamily="34" charset="-34"/>
                <a:cs typeface="TH SarabunPSK" pitchFamily="34" charset="-34"/>
              </a:rPr>
              <a:t>(25) เรื่องกล่าวหาหรือกล่าวโทษผู้ประกอบวิชาชีพวิศวกรรมควบคุมประพฤติผิดจรรยาบรรณที่ได้ยื่นไว้ก่อนวันที่ข้อบังคับนี้ใช้บังคับ ให้พิจารณาดำเนินการ</a:t>
            </a:r>
            <a:br>
              <a:rPr lang="th-TH" sz="2800" b="1" kern="0" dirty="0">
                <a:solidFill>
                  <a:srgbClr val="990033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990033"/>
                </a:solidFill>
                <a:latin typeface="TH SarabunPSK" pitchFamily="34" charset="-34"/>
                <a:cs typeface="TH SarabunPSK" pitchFamily="34" charset="-34"/>
              </a:rPr>
              <a:t>ตามระเบียบที่ใช้อยู่ในขณะนั้นต่อไปจนกว่าจะแล้วเสร็จตามข้อบังคับสภาวิศวกร</a:t>
            </a:r>
            <a:br>
              <a:rPr lang="th-TH" sz="2800" b="1" kern="0" dirty="0">
                <a:solidFill>
                  <a:srgbClr val="990033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b="1" kern="0" dirty="0">
                <a:solidFill>
                  <a:srgbClr val="990033"/>
                </a:solidFill>
                <a:latin typeface="TH SarabunPSK" pitchFamily="34" charset="-34"/>
                <a:cs typeface="TH SarabunPSK" pitchFamily="34" charset="-34"/>
              </a:rPr>
              <a:t>ว่าด้วยจรรยาบรรณแห่งวิชาชีพวิศวกรรมและการประพฤติผิดจรรยาบรรณอันจะนำมาซึ่งความเสื่อมเสียเกียรติศักดิ์แห่งวิชาชีพ พ.ศ. 2543</a:t>
            </a:r>
          </a:p>
          <a:p>
            <a:pPr marL="342900" indent="-342900" algn="thaiDist">
              <a:defRPr/>
            </a:pPr>
            <a:endParaRPr lang="th-TH" sz="2800" b="1" kern="0" dirty="0">
              <a:solidFill>
                <a:srgbClr val="990033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4A7FA8AA-311B-4DF7-90D2-EED481103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E4088D10-8E77-4A50-8882-361D4A982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51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40877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สี่เหลี่ยมผืนผ้า 4"/>
          <p:cNvSpPr>
            <a:spLocks noChangeArrowheads="1"/>
          </p:cNvSpPr>
          <p:nvPr/>
        </p:nvSpPr>
        <p:spPr bwMode="auto">
          <a:xfrm>
            <a:off x="321435" y="297383"/>
            <a:ext cx="82851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อย่าลืม....</a:t>
            </a:r>
            <a:r>
              <a:rPr lang="en-US" sz="3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  <a:r>
              <a:rPr lang="th-TH" altLang="th-TH" sz="3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altLang="th-TH" sz="3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</a:t>
            </a:r>
            <a:r>
              <a:rPr lang="th-T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บทลงโทษ</a:t>
            </a:r>
            <a:r>
              <a:rPr lang="th-TH" altLang="th-TH" sz="3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ทางจรรยาบรรณ</a:t>
            </a:r>
            <a:endParaRPr lang="th-TH" sz="36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ไดอะแกรม 3"/>
          <p:cNvGraphicFramePr/>
          <p:nvPr>
            <p:extLst/>
          </p:nvPr>
        </p:nvGraphicFramePr>
        <p:xfrm>
          <a:off x="179512" y="1340768"/>
          <a:ext cx="8568952" cy="28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7044" name="Picture 3" descr="F:\Documents\My Pictures\9a932c986a7c5c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365104"/>
            <a:ext cx="2016125" cy="211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2" descr="F:\Documents\My Pictures\กฎหมายเกี่ยวกับสิ่งแวดล้อม\animation\mobster_in_jail_cell_hb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365104"/>
            <a:ext cx="2401888" cy="21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/>
              <a:t>คณะอนุกรรมการสวัสดิการและสมาชิกสัมพันธ์  สภาวิศวกร 2562</a:t>
            </a:r>
            <a:endParaRPr lang="th-TH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8E58-7D72-41D2-8F85-331FA09AA88F}" type="slidenum">
              <a:rPr lang="th-TH" smtClean="0"/>
              <a:pPr/>
              <a:t>52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01460176"/>
      </p:ext>
    </p:extLst>
  </p:cSld>
  <p:clrMapOvr>
    <a:masterClrMapping/>
  </p:clrMapOvr>
  <p:transition spd="slow">
    <p:push dir="u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ChangeArrowheads="1"/>
          </p:cNvSpPr>
          <p:nvPr/>
        </p:nvSpPr>
        <p:spPr bwMode="auto">
          <a:xfrm>
            <a:off x="428596" y="116632"/>
            <a:ext cx="864396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th-TH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บทลงโทษ</a:t>
            </a:r>
          </a:p>
        </p:txBody>
      </p:sp>
      <p:pic>
        <p:nvPicPr>
          <p:cNvPr id="7" name="Picture 21" descr="D:\Back UP BUA\Legal-Bua\งานธุรการ\Logo Engineering Council\COELOGO\COE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851290" cy="838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24B19-9F22-481B-825F-5B6A8E6AC6C2}" type="slidenum">
              <a:rPr lang="th-TH" smtClean="0"/>
              <a:pPr>
                <a:defRPr/>
              </a:pPr>
              <a:t>53</a:t>
            </a:fld>
            <a:endParaRPr lang="th-TH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07505" y="1025533"/>
          <a:ext cx="8856982" cy="5400601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542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8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63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60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ที่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ข้อหารือความผิด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มาตรา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อัตราโทษ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02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ประกอบวิชาชีพวิศวกรรมควบคุม โดยไม่ได้รับใบอนุญาตฯ จากสภาวิศวกร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ผ่าฝืนมาตรา 45 หรือ มาตรา 63 ลงโทษตามมาตรา 71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ระวางโทษจำคุกไม่เกินสามปี หรือปรับไม่เกินหกหมื่นบาท หรือทั้งจำทั้งปรับ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36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การโฆษณาว่าเป็นผู้มีความรู้ความสามารถในการประกอบวิชาชีพวิศวกรรมควบคุม โดยไม่ได้รับใบอนุญาตฯ จากสภาวิศวกร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ฝ่าฝืนมาตรา 47 ลงโทษตามมาตรา 72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ระวางโทษจำคุกไม่เกินหนึ่งปีหรือปรับไม่เกินสองหมื่นบาท หรือทั้งจำทั้งปรับ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02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ขัดขืนคำสั่งของคณะกรรมการจรรยาบรรณหรืออนุกรรมการให้มาให้ถ้อยคำ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ฝ่าฝืนมาตรา 59 มาตรา 67 ลงโทษตามมาตรา 73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ระวางโทษจำคุกไม่เกินหนึ่งเดือน หรือปรับไม่เกินหนึ่งพันบาท หรือทั้งจำทั้งปรับ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0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ผู้กระทำความผิดตามพระราชบัญญัตินี้เป็นนิติบุคคล ให้หุ้นส่วนของหุ้นส่วนกรรมการของบริษัท ผู้แทนของนิติบุคคล มีความผิดในฐานะเป็นผู้ร่วมกระทำความผิด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ลงโทษตามมาตรา 74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th-TH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ระวางโทษตามที่กำหนดไว้ในการกระทำความผิดนั้น และสำหรับนิติบุคคลต้องระวางโทษปรับไม่เกินสิบเท่าของอัตราโทษปรับสำหรับความผิดนั้นๆ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C466DF68-7EC8-4511-A0E3-061B878BE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 dirty="0"/>
              <a:t>คณะอนุกรรมการสวัสดิการและสมาชิกสัมพันธ์  สภาวิศวกร 2562</a:t>
            </a:r>
          </a:p>
        </p:txBody>
      </p:sp>
    </p:spTree>
    <p:extLst>
      <p:ext uri="{BB962C8B-B14F-4D97-AF65-F5344CB8AC3E}">
        <p14:creationId xmlns:p14="http://schemas.microsoft.com/office/powerpoint/2010/main" val="33079524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ชื่อเรื่อง 1">
            <a:extLst>
              <a:ext uri="{FF2B5EF4-FFF2-40B4-BE49-F238E27FC236}">
                <a16:creationId xmlns:a16="http://schemas.microsoft.com/office/drawing/2014/main" id="{84871A88-FEBB-4DD1-B088-0234ABB0A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12" y="636588"/>
            <a:ext cx="8750175" cy="71913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เพื่อหลีกเลี่ยงการกระทำผิดจรรยาบรรณ </a:t>
            </a:r>
            <a:b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วิศวกรต้องยึดมั่นในหลักปฏิบัติงานด้านวิศวกรรม </a:t>
            </a:r>
            <a:b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ตาม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CODES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เหล่านี้</a:t>
            </a:r>
          </a:p>
        </p:txBody>
      </p:sp>
      <p:sp>
        <p:nvSpPr>
          <p:cNvPr id="15363" name="สี่เหลี่ยมผืนผ้า 31">
            <a:extLst>
              <a:ext uri="{FF2B5EF4-FFF2-40B4-BE49-F238E27FC236}">
                <a16:creationId xmlns:a16="http://schemas.microsoft.com/office/drawing/2014/main" id="{DF18EFA9-1937-4664-8A54-C8B3401A7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2" y="4907509"/>
            <a:ext cx="3490110" cy="1200150"/>
          </a:xfrm>
          <a:prstGeom prst="rect">
            <a:avLst/>
          </a:prstGeom>
          <a:solidFill>
            <a:srgbClr val="0000FF"/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Code of Ethics</a:t>
            </a:r>
            <a:endParaRPr lang="th-TH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>
              <a:defRPr/>
            </a:pPr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(จรรยาบรรณ)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364" name="TextBox 46">
            <a:extLst>
              <a:ext uri="{FF2B5EF4-FFF2-40B4-BE49-F238E27FC236}">
                <a16:creationId xmlns:a16="http://schemas.microsoft.com/office/drawing/2014/main" id="{36F7BEE2-4B21-4B98-9BC5-8E133C002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653" y="3429000"/>
            <a:ext cx="3500461" cy="12001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Code of Conduct</a:t>
            </a:r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 algn="ctr">
              <a:defRPr/>
            </a:pPr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(ประมวลการประพฤติ)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3" name="TextBox 47">
            <a:extLst>
              <a:ext uri="{FF2B5EF4-FFF2-40B4-BE49-F238E27FC236}">
                <a16:creationId xmlns:a16="http://schemas.microsoft.com/office/drawing/2014/main" id="{A17CCC6D-49C8-4AF3-B5BF-349F320D8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26" y="1928813"/>
            <a:ext cx="3451583" cy="1200150"/>
          </a:xfrm>
          <a:prstGeom prst="rect">
            <a:avLst/>
          </a:prstGeom>
          <a:solidFill>
            <a:schemeClr val="accent2"/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Code of Practice</a:t>
            </a:r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 algn="ctr">
              <a:defRPr/>
            </a:pPr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(ประมวลการปฎิบัติ)</a:t>
            </a:r>
          </a:p>
        </p:txBody>
      </p:sp>
      <p:pic>
        <p:nvPicPr>
          <p:cNvPr id="58380" name="รูปภาพ 28" descr="42.jpg">
            <a:extLst>
              <a:ext uri="{FF2B5EF4-FFF2-40B4-BE49-F238E27FC236}">
                <a16:creationId xmlns:a16="http://schemas.microsoft.com/office/drawing/2014/main" id="{89D99F7D-1F1D-4F07-941F-33243DD5D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786063"/>
            <a:ext cx="328612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สี่เหลี่ยมมุมมน 24">
            <a:extLst>
              <a:ext uri="{FF2B5EF4-FFF2-40B4-BE49-F238E27FC236}">
                <a16:creationId xmlns:a16="http://schemas.microsoft.com/office/drawing/2014/main" id="{B5BD8376-8F6B-48B8-9CCA-55C744C83FCD}"/>
              </a:ext>
            </a:extLst>
          </p:cNvPr>
          <p:cNvSpPr/>
          <p:nvPr/>
        </p:nvSpPr>
        <p:spPr bwMode="auto">
          <a:xfrm>
            <a:off x="611560" y="1928813"/>
            <a:ext cx="2571750" cy="714375"/>
          </a:xfrm>
          <a:prstGeom prst="roundRect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CODES</a:t>
            </a: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26" name="ดาว 6 แฉก 25">
            <a:extLst>
              <a:ext uri="{FF2B5EF4-FFF2-40B4-BE49-F238E27FC236}">
                <a16:creationId xmlns:a16="http://schemas.microsoft.com/office/drawing/2014/main" id="{505F788C-57A4-4289-ADE9-04BC2D1BF3E2}"/>
              </a:ext>
            </a:extLst>
          </p:cNvPr>
          <p:cNvSpPr/>
          <p:nvPr/>
        </p:nvSpPr>
        <p:spPr bwMode="auto">
          <a:xfrm>
            <a:off x="4056063" y="2120900"/>
            <a:ext cx="177800" cy="200025"/>
          </a:xfrm>
          <a:prstGeom prst="star6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>
              <a:defRPr/>
            </a:pPr>
            <a:endParaRPr lang="th-TH" b="1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27" name="ดาว 6 แฉก 26">
            <a:extLst>
              <a:ext uri="{FF2B5EF4-FFF2-40B4-BE49-F238E27FC236}">
                <a16:creationId xmlns:a16="http://schemas.microsoft.com/office/drawing/2014/main" id="{4F736B56-279D-432B-9C58-5FBFD8B18BEC}"/>
              </a:ext>
            </a:extLst>
          </p:cNvPr>
          <p:cNvSpPr/>
          <p:nvPr/>
        </p:nvSpPr>
        <p:spPr bwMode="auto">
          <a:xfrm>
            <a:off x="4484688" y="3621088"/>
            <a:ext cx="177800" cy="200025"/>
          </a:xfrm>
          <a:prstGeom prst="star6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>
              <a:defRPr/>
            </a:pPr>
            <a:endParaRPr lang="th-TH" b="1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28" name="ดาว 6 แฉก 27">
            <a:extLst>
              <a:ext uri="{FF2B5EF4-FFF2-40B4-BE49-F238E27FC236}">
                <a16:creationId xmlns:a16="http://schemas.microsoft.com/office/drawing/2014/main" id="{B353073C-BAC8-42E2-88CC-8CAB2F91240D}"/>
              </a:ext>
            </a:extLst>
          </p:cNvPr>
          <p:cNvSpPr/>
          <p:nvPr/>
        </p:nvSpPr>
        <p:spPr bwMode="auto">
          <a:xfrm>
            <a:off x="5072063" y="5116513"/>
            <a:ext cx="179387" cy="200025"/>
          </a:xfrm>
          <a:prstGeom prst="star6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>
              <a:defRPr/>
            </a:pPr>
            <a:endParaRPr lang="th-TH" b="1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>
                <a16:creationId xmlns:a16="http://schemas.microsoft.com/office/drawing/2014/main" id="{98C58F56-C1E9-4189-9D45-7E32190D8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E635A385-680A-4AC9-B94A-DB8E30974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7AB7-6D23-4B7B-880B-8B62A25A2D5B}" type="slidenum">
              <a:rPr lang="th-TH" smtClean="0"/>
              <a:pPr>
                <a:defRPr/>
              </a:pPr>
              <a:t>54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798668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A3E26579-08DD-492D-B382-22FB14B1F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60" y="44624"/>
            <a:ext cx="4485184" cy="700187"/>
          </a:xfrm>
        </p:spPr>
        <p:txBody>
          <a:bodyPr/>
          <a:lstStyle/>
          <a:p>
            <a:r>
              <a:rPr lang="en-US" dirty="0"/>
              <a:t>www.coe.or.th</a:t>
            </a:r>
            <a:endParaRPr lang="th-TH" dirty="0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80475C18-AE84-4D8D-BBFB-53787CB9C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24B19-9F22-481B-825F-5B6A8E6AC6C2}" type="slidenum">
              <a:rPr lang="th-TH" smtClean="0"/>
              <a:pPr>
                <a:defRPr/>
              </a:pPr>
              <a:t>55</a:t>
            </a:fld>
            <a:endParaRPr lang="th-TH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94DD25C9-6B31-499A-8F3F-C3BDF1BBB0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33" t="10048" r="16687" b="5610"/>
          <a:stretch/>
        </p:blipFill>
        <p:spPr>
          <a:xfrm>
            <a:off x="-36512" y="836712"/>
            <a:ext cx="9180512" cy="5702200"/>
          </a:xfrm>
          <a:prstGeom prst="rect">
            <a:avLst/>
          </a:prstGeom>
        </p:spPr>
      </p:pic>
      <p:sp>
        <p:nvSpPr>
          <p:cNvPr id="5" name="ลูกศร: ลง 4">
            <a:extLst>
              <a:ext uri="{FF2B5EF4-FFF2-40B4-BE49-F238E27FC236}">
                <a16:creationId xmlns:a16="http://schemas.microsoft.com/office/drawing/2014/main" id="{CAB702C9-D5C6-4DE8-9819-5251C8A8C88A}"/>
              </a:ext>
            </a:extLst>
          </p:cNvPr>
          <p:cNvSpPr/>
          <p:nvPr/>
        </p:nvSpPr>
        <p:spPr>
          <a:xfrm rot="16490510">
            <a:off x="403155" y="1810237"/>
            <a:ext cx="648072" cy="466255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B3C989BA-4387-45DB-A202-2BCED677F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คณะอนุกรรมการสวัสดิการและสมาชิกสัมพันธ์  สภาวิศวกร 2562</a:t>
            </a:r>
          </a:p>
        </p:txBody>
      </p:sp>
    </p:spTree>
    <p:extLst>
      <p:ext uri="{BB962C8B-B14F-4D97-AF65-F5344CB8AC3E}">
        <p14:creationId xmlns:p14="http://schemas.microsoft.com/office/powerpoint/2010/main" val="9929110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4"/>
          <p:cNvSpPr>
            <a:spLocks noChangeArrowheads="1"/>
          </p:cNvSpPr>
          <p:nvPr/>
        </p:nvSpPr>
        <p:spPr bwMode="auto">
          <a:xfrm>
            <a:off x="211102" y="995362"/>
            <a:ext cx="2284448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defTabSz="762000" eaLnBrk="0" hangingPunct="0"/>
            <a:r>
              <a:rPr lang="en-US" sz="22900" i="1" dirty="0">
                <a:solidFill>
                  <a:schemeClr val="bg1"/>
                </a:solidFill>
                <a:latin typeface="Times New Roman" pitchFamily="18" charset="0"/>
              </a:rPr>
              <a:t>Q</a:t>
            </a: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F318E58-7D72-41D2-8F85-331FA09AA88F}" type="slidenum">
              <a:rPr lang="th-TH" smtClean="0"/>
              <a:pPr/>
              <a:t>56</a:t>
            </a:fld>
            <a:endParaRPr lang="th-TH"/>
          </a:p>
        </p:txBody>
      </p:sp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2495550" y="1159368"/>
            <a:ext cx="6172200" cy="1893888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rgbClr val="0000FF"/>
                </a:solidFill>
              </a:rPr>
              <a:t>THE END</a:t>
            </a:r>
            <a:endParaRPr lang="th-TH" sz="2000" dirty="0">
              <a:solidFill>
                <a:srgbClr val="0000FF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4294967295"/>
          </p:nvPr>
        </p:nvSpPr>
        <p:spPr>
          <a:xfrm>
            <a:off x="593739" y="4108748"/>
            <a:ext cx="7561262" cy="20161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sz="3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ด้วยความปรารถนาดี</a:t>
            </a:r>
          </a:p>
          <a:p>
            <a:pPr marL="0" lvl="0" indent="0">
              <a:spcBef>
                <a:spcPct val="0"/>
              </a:spcBef>
              <a:buClrTx/>
              <a:buNone/>
            </a:pPr>
            <a:r>
              <a:rPr lang="th-TH" sz="5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สภาวิศวกร</a:t>
            </a:r>
            <a:endParaRPr lang="th-TH" sz="5400" b="1" kern="12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4294967295"/>
          </p:nvPr>
        </p:nvSpPr>
        <p:spPr>
          <a:xfrm>
            <a:off x="0" y="6473825"/>
            <a:ext cx="7070725" cy="384175"/>
          </a:xfrm>
        </p:spPr>
        <p:txBody>
          <a:bodyPr/>
          <a:lstStyle/>
          <a:p>
            <a:r>
              <a:rPr lang="th-TH"/>
              <a:t>คณะอนุกรรมการสวัสดิการและสมาชิกสัมพันธ์  สภาวิศวกร 2562</a:t>
            </a:r>
            <a:endParaRPr lang="th-TH" dirty="0"/>
          </a:p>
        </p:txBody>
      </p:sp>
      <p:pic>
        <p:nvPicPr>
          <p:cNvPr id="11" name="Picture 3" descr="\\192.168.1.11\public\COMPUTER\0-YoongZaa\COELOGO\COELOGO.gif">
            <a:extLst>
              <a:ext uri="{FF2B5EF4-FFF2-40B4-BE49-F238E27FC236}">
                <a16:creationId xmlns:a16="http://schemas.microsoft.com/office/drawing/2014/main" id="{0478CB60-F67A-401D-9E6D-FBB3B7910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5656" y="2014963"/>
            <a:ext cx="1820093" cy="1793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77214433"/>
      </p:ext>
    </p:extLst>
  </p:cSld>
  <p:clrMapOvr>
    <a:masterClrMapping/>
  </p:clrMapOvr>
  <p:transition spd="slow" advClick="0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431&quot;/&gt;&lt;/object&gt;&lt;object type=&quot;3&quot; unique_id=&quot;10005&quot;&gt;&lt;property id=&quot;20148&quot; value=&quot;5&quot;/&gt;&lt;property id=&quot;20300&quot; value=&quot;Slide 2&quot;/&gt;&lt;property id=&quot;20307&quot; value=&quot;372&quot;/&gt;&lt;/object&gt;&lt;object type=&quot;3&quot; unique_id=&quot;10006&quot;&gt;&lt;property id=&quot;20148&quot; value=&quot;5&quot;/&gt;&lt;property id=&quot;20300&quot; value=&quot;Slide 3&quot;/&gt;&lt;property id=&quot;20307&quot; value=&quot;315&quot;/&gt;&lt;/object&gt;&lt;object type=&quot;3&quot; unique_id=&quot;10007&quot;&gt;&lt;property id=&quot;20148&quot; value=&quot;5&quot;/&gt;&lt;property id=&quot;20300&quot; value=&quot;Slide 4 - &amp;quot;จัดตั้งขึ้นตามมาตรา ๖ ของ พรบ. วิศวกร พ.ศ.  ๒๕๔๒&amp;#x0D;&amp;#x0A;โดยกำหนดวัตถุประสงค์ของสภาวิศวกร ( มาตรา ๗ )&amp;quot;&quot;/&gt;&lt;property id=&quot;20307&quot; value=&quot;268&quot;/&gt;&lt;/object&gt;&lt;object type=&quot;3&quot; unique_id=&quot;10008&quot;&gt;&lt;property id=&quot;20148&quot; value=&quot;5&quot;/&gt;&lt;property id=&quot;20300&quot; value=&quot;Slide 5&quot;/&gt;&lt;property id=&quot;20307&quot; value=&quot;267&quot;/&gt;&lt;/object&gt;&lt;object type=&quot;3&quot; unique_id=&quot;10009&quot;&gt;&lt;property id=&quot;20148&quot; value=&quot;5&quot;/&gt;&lt;property id=&quot;20300&quot; value=&quot;Slide 6 - &amp;quot;อำนาจหน้าที่ของสภาวิศวกร ( มาตรา ๘ )&amp;quot;&quot;/&gt;&lt;property id=&quot;20307&quot; value=&quot;263&quot;/&gt;&lt;/object&gt;&lt;object type=&quot;3&quot; unique_id=&quot;10010&quot;&gt;&lt;property id=&quot;20148&quot; value=&quot;5&quot;/&gt;&lt;property id=&quot;20300&quot; value=&quot;Slide 7 - &amp;quot;โครงสร้าง &amp;#x0D;&amp;#x0A;สภาวิศวกร&amp;quot;&quot;/&gt;&lt;property id=&quot;20307&quot; value=&quot;265&quot;/&gt;&lt;/object&gt;&lt;object type=&quot;3&quot; unique_id=&quot;10011&quot;&gt;&lt;property id=&quot;20148&quot; value=&quot;5&quot;/&gt;&lt;property id=&quot;20300&quot; value=&quot;Slide 8&quot;/&gt;&lt;property id=&quot;20307&quot; value=&quot;270&quot;/&gt;&lt;/object&gt;&lt;object type=&quot;3&quot; unique_id=&quot;10012&quot;&gt;&lt;property id=&quot;20148&quot; value=&quot;5&quot;/&gt;&lt;property id=&quot;20300&quot; value=&quot;Slide 9&quot;/&gt;&lt;property id=&quot;20307&quot; value=&quot;274&quot;/&gt;&lt;/object&gt;&lt;object type=&quot;3&quot; unique_id=&quot;10013&quot;&gt;&lt;property id=&quot;20148&quot; value=&quot;5&quot;/&gt;&lt;property id=&quot;20300&quot; value=&quot;Slide 10&quot;/&gt;&lt;property id=&quot;20307&quot; value=&quot;266&quot;/&gt;&lt;/object&gt;&lt;object type=&quot;3&quot; unique_id=&quot;10014&quot;&gt;&lt;property id=&quot;20148&quot; value=&quot;5&quot;/&gt;&lt;property id=&quot;20300&quot; value=&quot;Slide 11&quot;/&gt;&lt;property id=&quot;20307&quot; value=&quot;437&quot;/&gt;&lt;/object&gt;&lt;object type=&quot;3&quot; unique_id=&quot;10015&quot;&gt;&lt;property id=&quot;20148&quot; value=&quot;5&quot;/&gt;&lt;property id=&quot;20300&quot; value=&quot;Slide 12&quot;/&gt;&lt;property id=&quot;20307&quot; value=&quot;311&quot;/&gt;&lt;/object&gt;&lt;object type=&quot;3&quot; unique_id=&quot;10016&quot;&gt;&lt;property id=&quot;20148&quot; value=&quot;5&quot;/&gt;&lt;property id=&quot;20300&quot; value=&quot;Slide 13&quot;/&gt;&lt;property id=&quot;20307&quot; value=&quot;312&quot;/&gt;&lt;/object&gt;&lt;object type=&quot;3&quot; unique_id=&quot;10017&quot;&gt;&lt;property id=&quot;20148&quot; value=&quot;5&quot;/&gt;&lt;property id=&quot;20300&quot; value=&quot;Slide 14&quot;/&gt;&lt;property id=&quot;20307&quot; value=&quot;435&quot;/&gt;&lt;/object&gt;&lt;object type=&quot;3&quot; unique_id=&quot;10018&quot;&gt;&lt;property id=&quot;20148&quot; value=&quot;5&quot;/&gt;&lt;property id=&quot;20300&quot; value=&quot;Slide 15 - &amp;quot;ประเภทและขนาดงานที่ควบคุม&amp;quot;&quot;/&gt;&lt;property id=&quot;20307&quot; value=&quot;415&quot;/&gt;&lt;/object&gt;&lt;object type=&quot;3&quot; unique_id=&quot;10019&quot;&gt;&lt;property id=&quot;20148&quot; value=&quot;5&quot;/&gt;&lt;property id=&quot;20300&quot; value=&quot;Slide 16&quot;/&gt;&lt;property id=&quot;20307&quot; value=&quot;418&quot;/&gt;&lt;/object&gt;&lt;object type=&quot;3&quot; unique_id=&quot;10020&quot;&gt;&lt;property id=&quot;20148&quot; value=&quot;5&quot;/&gt;&lt;property id=&quot;20300&quot; value=&quot;Slide 17&quot;/&gt;&lt;property id=&quot;20307&quot; value=&quot;411&quot;/&gt;&lt;/object&gt;&lt;object type=&quot;3&quot; unique_id=&quot;10021&quot;&gt;&lt;property id=&quot;20148&quot; value=&quot;5&quot;/&gt;&lt;property id=&quot;20300&quot; value=&quot;Slide 18&quot;/&gt;&lt;property id=&quot;20307&quot; value=&quot;414&quot;/&gt;&lt;/object&gt;&lt;object type=&quot;3&quot; unique_id=&quot;10022&quot;&gt;&lt;property id=&quot;20148&quot; value=&quot;5&quot;/&gt;&lt;property id=&quot;20300&quot; value=&quot;Slide 19&quot;/&gt;&lt;property id=&quot;20307&quot; value=&quot;379&quot;/&gt;&lt;/object&gt;&lt;object type=&quot;3&quot; unique_id=&quot;10023&quot;&gt;&lt;property id=&quot;20148&quot; value=&quot;5&quot;/&gt;&lt;property id=&quot;20300&quot; value=&quot;Slide 20&quot;/&gt;&lt;property id=&quot;20307&quot; value=&quot;386&quot;/&gt;&lt;/object&gt;&lt;object type=&quot;3&quot; unique_id=&quot;10024&quot;&gt;&lt;property id=&quot;20148&quot; value=&quot;5&quot;/&gt;&lt;property id=&quot;20300&quot; value=&quot;Slide 21&quot;/&gt;&lt;property id=&quot;20307&quot; value=&quot;387&quot;/&gt;&lt;/object&gt;&lt;object type=&quot;3&quot; unique_id=&quot;10025&quot;&gt;&lt;property id=&quot;20148&quot; value=&quot;5&quot;/&gt;&lt;property id=&quot;20300&quot; value=&quot;Slide 22&quot;/&gt;&lt;property id=&quot;20307&quot; value=&quot;388&quot;/&gt;&lt;/object&gt;&lt;object type=&quot;3&quot; unique_id=&quot;10026&quot;&gt;&lt;property id=&quot;20148&quot; value=&quot;5&quot;/&gt;&lt;property id=&quot;20300&quot; value=&quot;Slide 23&quot;/&gt;&lt;property id=&quot;20307&quot; value=&quot;389&quot;/&gt;&lt;/object&gt;&lt;object type=&quot;3&quot; unique_id=&quot;10027&quot;&gt;&lt;property id=&quot;20148&quot; value=&quot;5&quot;/&gt;&lt;property id=&quot;20300&quot; value=&quot;Slide 24&quot;/&gt;&lt;property id=&quot;20307&quot; value=&quot;390&quot;/&gt;&lt;/object&gt;&lt;object type=&quot;3&quot; unique_id=&quot;10028&quot;&gt;&lt;property id=&quot;20148&quot; value=&quot;5&quot;/&gt;&lt;property id=&quot;20300&quot; value=&quot;Slide 25&quot;/&gt;&lt;property id=&quot;20307&quot; value=&quot;391&quot;/&gt;&lt;/object&gt;&lt;object type=&quot;3&quot; unique_id=&quot;10029&quot;&gt;&lt;property id=&quot;20148&quot; value=&quot;5&quot;/&gt;&lt;property id=&quot;20300&quot; value=&quot;Slide 26&quot;/&gt;&lt;property id=&quot;20307&quot; value=&quot;392&quot;/&gt;&lt;/object&gt;&lt;object type=&quot;3&quot; unique_id=&quot;10030&quot;&gt;&lt;property id=&quot;20148&quot; value=&quot;5&quot;/&gt;&lt;property id=&quot;20300&quot; value=&quot;Slide 27&quot;/&gt;&lt;property id=&quot;20307&quot; value=&quot;393&quot;/&gt;&lt;/object&gt;&lt;object type=&quot;3&quot; unique_id=&quot;10031&quot;&gt;&lt;property id=&quot;20148&quot; value=&quot;5&quot;/&gt;&lt;property id=&quot;20300&quot; value=&quot;Slide 28&quot;/&gt;&lt;property id=&quot;20307&quot; value=&quot;333&quot;/&gt;&lt;/object&gt;&lt;object type=&quot;3&quot; unique_id=&quot;10032&quot;&gt;&lt;property id=&quot;20148&quot; value=&quot;5&quot;/&gt;&lt;property id=&quot;20300&quot; value=&quot;Slide 29 - &amp;quot;THE END&amp;quot;&quot;/&gt;&lt;property id=&quot;20307&quot; value=&quot;606&quot;/&gt;&lt;/object&gt;&lt;object type=&quot;3&quot; unique_id=&quot;10033&quot;&gt;&lt;property id=&quot;20148&quot; value=&quot;5&quot;/&gt;&lt;property id=&quot;20300&quot; value=&quot;Slide 30&quot;/&gt;&lt;property id=&quot;20307&quot; value=&quot;482&quot;/&gt;&lt;/object&gt;&lt;object type=&quot;3&quot; unique_id=&quot;10034&quot;&gt;&lt;property id=&quot;20148&quot; value=&quot;5&quot;/&gt;&lt;property id=&quot;20300&quot; value=&quot;Slide 31 - &amp;quot;ผู้ประกอบวิชาชีพวิศวกรรมควบคุม&amp;quot;&quot;/&gt;&lt;property id=&quot;20307&quot; value=&quot;483&quot;/&gt;&lt;/object&gt;&lt;object type=&quot;3&quot; unique_id=&quot;10035&quot;&gt;&lt;property id=&quot;20148&quot; value=&quot;5&quot;/&gt;&lt;property id=&quot;20300&quot; value=&quot;Slide 32 - &amp;quot;ใบอนุญาตประกอบวิชาชีพวิศวกรรมควบคุม&amp;quot;&quot;/&gt;&lt;property id=&quot;20307&quot; value=&quot;484&quot;/&gt;&lt;/object&gt;&lt;object type=&quot;3&quot; unique_id=&quot;10036&quot;&gt;&lt;property id=&quot;20148&quot; value=&quot;5&quot;/&gt;&lt;property id=&quot;20300&quot; value=&quot;Slide 33 - &amp;quot;ใบอนุญาตประกอบวิชาชีพวิศวกรรมควบคุม&amp;quot;&quot;/&gt;&lt;property id=&quot;20307&quot; value=&quot;485&quot;/&gt;&lt;/object&gt;&lt;object type=&quot;3&quot; unique_id=&quot;10037&quot;&gt;&lt;property id=&quot;20148&quot; value=&quot;5&quot;/&gt;&lt;property id=&quot;20300&quot; value=&quot;Slide 34 - &amp;quot;ระดับของผู้ได้รับใบอนุญาต (บุคคลธรรมดา)&amp;quot;&quot;/&gt;&lt;property id=&quot;20307&quot; value=&quot;486&quot;/&gt;&lt;/object&gt;&lt;object type=&quot;3&quot; unique_id=&quot;10038&quot;&gt;&lt;property id=&quot;20148&quot; value=&quot;5&quot;/&gt;&lt;property id=&quot;20300&quot; value=&quot;Slide 35&quot;/&gt;&lt;property id=&quot;20307&quot; value=&quot;487&quot;/&gt;&lt;/object&gt;&lt;object type=&quot;3&quot; unique_id=&quot;10039&quot;&gt;&lt;property id=&quot;20148&quot; value=&quot;5&quot;/&gt;&lt;property id=&quot;20300&quot; value=&quot;Slide 36&quot;/&gt;&lt;property id=&quot;20307&quot; value=&quot;488&quot;/&gt;&lt;/object&gt;&lt;object type=&quot;3&quot; unique_id=&quot;10040&quot;&gt;&lt;property id=&quot;20148&quot; value=&quot;5&quot;/&gt;&lt;property id=&quot;20300&quot; value=&quot;Slide 37 - &amp;quot;ขั้นตอนการขอรับใบอนุญาตฯ (บุคคลธรรมดา)&amp;quot;&quot;/&gt;&lt;property id=&quot;20307&quot; value=&quot;489&quot;/&gt;&lt;/object&gt;&lt;object type=&quot;3&quot; unique_id=&quot;10041&quot;&gt;&lt;property id=&quot;20148&quot; value=&quot;5&quot;/&gt;&lt;property id=&quot;20300&quot; value=&quot;Slide 38 - &amp;quot;รูปแบบใบอนุญาตฯ (บุคคลธรรมดา)&amp;quot;&quot;/&gt;&lt;property id=&quot;20307&quot; value=&quot;490&quot;/&gt;&lt;/object&gt;&lt;object type=&quot;3&quot; unique_id=&quot;10042&quot;&gt;&lt;property id=&quot;20148&quot; value=&quot;5&quot;/&gt;&lt;property id=&quot;20300&quot; value=&quot;Slide 39 - &amp;quot;สมาชิกสภาวิศวกร&amp;quot;&quot;/&gt;&lt;property id=&quot;20307&quot; value=&quot;491&quot;/&gt;&lt;/object&gt;&lt;object type=&quot;3&quot; unique_id=&quot;10043&quot;&gt;&lt;property id=&quot;20148&quot; value=&quot;5&quot;/&gt;&lt;property id=&quot;20300&quot; value=&quot;Slide 40 - &amp;quot;สิทธิและหน้าที่ของสมาชิกสภาวิศวกร&amp;quot;&quot;/&gt;&lt;property id=&quot;20307&quot; value=&quot;492&quot;/&gt;&lt;/object&gt;&lt;object type=&quot;3&quot; unique_id=&quot;10044&quot;&gt;&lt;property id=&quot;20148&quot; value=&quot;5&quot;/&gt;&lt;property id=&quot;20300&quot; value=&quot;Slide 41 - &amp;quot;คุณสมบัติของสมาชิกสภาวิศวกร&amp;quot;&quot;/&gt;&lt;property id=&quot;20307&quot; value=&quot;493&quot;/&gt;&lt;/object&gt;&lt;object type=&quot;3&quot; unique_id=&quot;10045&quot;&gt;&lt;property id=&quot;20148&quot; value=&quot;5&quot;/&gt;&lt;property id=&quot;20300&quot; value=&quot;Slide 42 - &amp;quot;การยื่นคำขอรับใบอนุญาต&amp;quot;&quot;/&gt;&lt;property id=&quot;20307&quot; value=&quot;494&quot;/&gt;&lt;/object&gt;&lt;object type=&quot;3&quot; unique_id=&quot;10046&quot;&gt;&lt;property id=&quot;20148&quot; value=&quot;5&quot;/&gt;&lt;property id=&quot;20300&quot; value=&quot;Slide 43&quot;/&gt;&lt;property id=&quot;20307&quot; value=&quot;495&quot;/&gt;&lt;/object&gt;&lt;object type=&quot;3&quot; unique_id=&quot;10047&quot;&gt;&lt;property id=&quot;20148&quot; value=&quot;5&quot;/&gt;&lt;property id=&quot;20300&quot; value=&quot;Slide 44&quot;/&gt;&lt;property id=&quot;20307&quot; value=&quot;496&quot;/&gt;&lt;/object&gt;&lt;object type=&quot;3&quot; unique_id=&quot;10048&quot;&gt;&lt;property id=&quot;20148&quot; value=&quot;5&quot;/&gt;&lt;property id=&quot;20300&quot; value=&quot;Slide 45 - &amp;quot; ข้อเสนอแนะการเตรียมความพร้อมในการสอบภาคีวิศวกร&amp;quot;&quot;/&gt;&lt;property id=&quot;20307&quot; value=&quot;497&quot;/&gt;&lt;/object&gt;&lt;object type=&quot;3&quot; unique_id=&quot;10049&quot;&gt;&lt;property id=&quot;20148&quot; value=&quot;5&quot;/&gt;&lt;property id=&quot;20300&quot; value=&quot;Slide 46&quot;/&gt;&lt;property id=&quot;20307&quot; value=&quot;498&quot;/&gt;&lt;/object&gt;&lt;object type=&quot;3&quot; unique_id=&quot;10050&quot;&gt;&lt;property id=&quot;20148&quot; value=&quot;5&quot;/&gt;&lt;property id=&quot;20300&quot; value=&quot;Slide 47&quot;/&gt;&lt;property id=&quot;20307&quot; value=&quot;500&quot;/&gt;&lt;/object&gt;&lt;object type=&quot;3&quot; unique_id=&quot;10051&quot;&gt;&lt;property id=&quot;20148&quot; value=&quot;5&quot;/&gt;&lt;property id=&quot;20300&quot; value=&quot;Slide 48&quot;/&gt;&lt;property id=&quot;20307&quot; value=&quot;501&quot;/&gt;&lt;/object&gt;&lt;object type=&quot;3&quot; unique_id=&quot;10052&quot;&gt;&lt;property id=&quot;20148&quot; value=&quot;5&quot;/&gt;&lt;property id=&quot;20300&quot; value=&quot;Slide 49&quot;/&gt;&lt;property id=&quot;20307&quot; value=&quot;504&quot;/&gt;&lt;/object&gt;&lt;object type=&quot;3&quot; unique_id=&quot;10053&quot;&gt;&lt;property id=&quot;20148&quot; value=&quot;5&quot;/&gt;&lt;property id=&quot;20300&quot; value=&quot;Slide 50&quot;/&gt;&lt;property id=&quot;20307&quot; value=&quot;505&quot;/&gt;&lt;/object&gt;&lt;object type=&quot;3&quot; unique_id=&quot;10054&quot;&gt;&lt;property id=&quot;20148&quot; value=&quot;5&quot;/&gt;&lt;property id=&quot;20300&quot; value=&quot;Slide 51&quot;/&gt;&lt;property id=&quot;20307&quot; value=&quot;506&quot;/&gt;&lt;/object&gt;&lt;object type=&quot;3&quot; unique_id=&quot;10055&quot;&gt;&lt;property id=&quot;20148&quot; value=&quot;5&quot;/&gt;&lt;property id=&quot;20300&quot; value=&quot;Slide 52&quot;/&gt;&lt;property id=&quot;20307&quot; value=&quot;464&quot;/&gt;&lt;/object&gt;&lt;object type=&quot;3&quot; unique_id=&quot;10056&quot;&gt;&lt;property id=&quot;20148&quot; value=&quot;5&quot;/&gt;&lt;property id=&quot;20300&quot; value=&quot;Slide 53&quot;/&gt;&lt;property id=&quot;20307&quot; value=&quot;466&quot;/&gt;&lt;/object&gt;&lt;object type=&quot;3&quot; unique_id=&quot;10057&quot;&gt;&lt;property id=&quot;20148&quot; value=&quot;5&quot;/&gt;&lt;property id=&quot;20300&quot; value=&quot;Slide 54&quot;/&gt;&lt;property id=&quot;20307&quot; value=&quot;467&quot;/&gt;&lt;/object&gt;&lt;object type=&quot;3&quot; unique_id=&quot;10058&quot;&gt;&lt;property id=&quot;20148&quot; value=&quot;5&quot;/&gt;&lt;property id=&quot;20300&quot; value=&quot;Slide 55&quot;/&gt;&lt;property id=&quot;20307&quot; value=&quot;469&quot;/&gt;&lt;/object&gt;&lt;object type=&quot;3&quot; unique_id=&quot;10059&quot;&gt;&lt;property id=&quot;20148&quot; value=&quot;5&quot;/&gt;&lt;property id=&quot;20300&quot; value=&quot;Slide 56&quot;/&gt;&lt;property id=&quot;20307&quot; value=&quot;470&quot;/&gt;&lt;/object&gt;&lt;object type=&quot;3&quot; unique_id=&quot;10060&quot;&gt;&lt;property id=&quot;20148&quot; value=&quot;5&quot;/&gt;&lt;property id=&quot;20300&quot; value=&quot;Slide 57&quot;/&gt;&lt;property id=&quot;20307&quot; value=&quot;473&quot;/&gt;&lt;/object&gt;&lt;object type=&quot;3&quot; unique_id=&quot;10061&quot;&gt;&lt;property id=&quot;20148&quot; value=&quot;5&quot;/&gt;&lt;property id=&quot;20300&quot; value=&quot;Slide 58&quot;/&gt;&lt;property id=&quot;20307&quot; value=&quot;476&quot;/&gt;&lt;/object&gt;&lt;object type=&quot;3&quot; unique_id=&quot;10062&quot;&gt;&lt;property id=&quot;20148&quot; value=&quot;5&quot;/&gt;&lt;property id=&quot;20300&quot; value=&quot;Slide 59&quot;/&gt;&lt;property id=&quot;20307&quot; value=&quot;478&quot;/&gt;&lt;/object&gt;&lt;object type=&quot;3&quot; unique_id=&quot;10063&quot;&gt;&lt;property id=&quot;20148&quot; value=&quot;5&quot;/&gt;&lt;property id=&quot;20300&quot; value=&quot;Slide 60&quot;/&gt;&lt;property id=&quot;20307&quot; value=&quot;480&quot;/&gt;&lt;/object&gt;&lt;object type=&quot;3&quot; unique_id=&quot;10064&quot;&gt;&lt;property id=&quot;20148&quot; value=&quot;5&quot;/&gt;&lt;property id=&quot;20300&quot; value=&quot;Slide 61&quot;/&gt;&lt;property id=&quot;20307&quot; value=&quot;508&quot;/&gt;&lt;/object&gt;&lt;object type=&quot;3&quot; unique_id=&quot;10065&quot;&gt;&lt;property id=&quot;20148&quot; value=&quot;5&quot;/&gt;&lt;property id=&quot;20300&quot; value=&quot;Slide 62 - &amp;quot;THE END&amp;quot;&quot;/&gt;&lt;property id=&quot;20307&quot; value=&quot;605&quot;/&gt;&lt;/object&gt;&lt;object type=&quot;3&quot; unique_id=&quot;10066&quot;&gt;&lt;property id=&quot;20148&quot; value=&quot;5&quot;/&gt;&lt;property id=&quot;20300&quot; value=&quot;Slide 63 - &amp;quot;การพัฒนาวิชาชีพ&amp;#x0D;&amp;#x0A;ตามกรอบของสภาวิศวกร&amp;quot;&quot;/&gt;&lt;property id=&quot;20307&quot; value=&quot;535&quot;/&gt;&lt;/object&gt;&lt;object type=&quot;3&quot; unique_id=&quot;10067&quot;&gt;&lt;property id=&quot;20148&quot; value=&quot;5&quot;/&gt;&lt;property id=&quot;20300&quot; value=&quot;Slide 64 - &amp;quot;Competency Standard&amp;#x0D;&amp;#x0A;กรอบความสามารถของวิศวกร&amp;quot;&quot;/&gt;&lt;property id=&quot;20307&quot; value=&quot;544&quot;/&gt;&lt;/object&gt;&lt;object type=&quot;3&quot; unique_id=&quot;10068&quot;&gt;&lt;property id=&quot;20148&quot; value=&quot;5&quot;/&gt;&lt;property id=&quot;20300&quot; value=&quot;Slide 65 - &amp;quot;ระดับของวิศวกรอาชีพ&amp;quot;&quot;/&gt;&lt;property id=&quot;20307&quot; value=&quot;545&quot;/&gt;&lt;/object&gt;&lt;object type=&quot;3&quot; unique_id=&quot;10069&quot;&gt;&lt;property id=&quot;20148&quot; value=&quot;5&quot;/&gt;&lt;property id=&quot;20300&quot; value=&quot;Slide 66 - &amp;quot;ระดับขั้นของวิศวกรอาชีพ&amp;quot;&quot;/&gt;&lt;property id=&quot;20307&quot; value=&quot;546&quot;/&gt;&lt;/object&gt;&lt;object type=&quot;3&quot; unique_id=&quot;10070&quot;&gt;&lt;property id=&quot;20148&quot; value=&quot;5&quot;/&gt;&lt;property id=&quot;20300&quot; value=&quot;Slide 67 - &amp;quot;ระดับขั้นของวิศวกรอาชีพ&amp;quot;&quot;/&gt;&lt;property id=&quot;20307&quot; value=&quot;547&quot;/&gt;&lt;/object&gt;&lt;object type=&quot;3&quot; unique_id=&quot;10071&quot;&gt;&lt;property id=&quot;20148&quot; value=&quot;5&quot;/&gt;&lt;property id=&quot;20300&quot; value=&quot;Slide 68 - &amp;quot;ระดับขั้นของวิศวกรอาชีพ&amp;quot;&quot;/&gt;&lt;property id=&quot;20307&quot; value=&quot;548&quot;/&gt;&lt;/object&gt;&lt;object type=&quot;3&quot; unique_id=&quot;10072&quot;&gt;&lt;property id=&quot;20148&quot; value=&quot;5&quot;/&gt;&lt;property id=&quot;20300&quot; value=&quot;Slide 69 - &amp;quot;ระดับขั้นของวิศวกรอาชีพ&amp;quot;&quot;/&gt;&lt;property id=&quot;20307&quot; value=&quot;549&quot;/&gt;&lt;/object&gt;&lt;object type=&quot;3&quot; unique_id=&quot;10073&quot;&gt;&lt;property id=&quot;20148&quot; value=&quot;5&quot;/&gt;&lt;property id=&quot;20300&quot; value=&quot;Slide 70 - &amp;quot;ขอบเขตและความสามารถแบ่งตามประเภทของงาน (ตัวอย่าง)&amp;quot;&quot;/&gt;&lt;property id=&quot;20307&quot; value=&quot;552&quot;/&gt;&lt;/object&gt;&lt;object type=&quot;3&quot; unique_id=&quot;10074&quot;&gt;&lt;property id=&quot;20148&quot; value=&quot;5&quot;/&gt;&lt;property id=&quot;20300&quot; value=&quot;Slide 71 - &amp;quot;ขอบเขตและความสามารถแบ่งตามประเภทของงาน (ตัวอย่าง)&amp;quot;&quot;/&gt;&lt;property id=&quot;20307&quot; value=&quot;553&quot;/&gt;&lt;/object&gt;&lt;object type=&quot;3&quot; unique_id=&quot;10075&quot;&gt;&lt;property id=&quot;20148&quot; value=&quot;5&quot;/&gt;&lt;property id=&quot;20300&quot; value=&quot;Slide 72 - &amp;quot;ขอบเขตและความสามารถแบ่งตามประเภทของงาน (ตัวอย่าง)&amp;quot;&quot;/&gt;&lt;property id=&quot;20307&quot; value=&quot;554&quot;/&gt;&lt;/object&gt;&lt;object type=&quot;3&quot; unique_id=&quot;10076&quot;&gt;&lt;property id=&quot;20148&quot; value=&quot;5&quot;/&gt;&lt;property id=&quot;20300&quot; value=&quot;Slide 73 - &amp;quot;ขอบเขตและความสามารถแบ่งตามประเภทของงาน (ตัวอย่าง)&amp;quot;&quot;/&gt;&lt;property id=&quot;20307&quot; value=&quot;555&quot;/&gt;&lt;/object&gt;&lt;object type=&quot;3&quot; unique_id=&quot;10077&quot;&gt;&lt;property id=&quot;20148&quot; value=&quot;5&quot;/&gt;&lt;property id=&quot;20300&quot; value=&quot;Slide 74&quot;/&gt;&lt;property id=&quot;20307&quot; value=&quot;556&quot;/&gt;&lt;/object&gt;&lt;object type=&quot;3&quot; unique_id=&quot;10078&quot;&gt;&lt;property id=&quot;20148&quot; value=&quot;5&quot;/&gt;&lt;property id=&quot;20300&quot; value=&quot;Slide 75&quot;/&gt;&lt;property id=&quot;20307&quot; value=&quot;557&quot;/&gt;&lt;/object&gt;&lt;object type=&quot;3&quot; unique_id=&quot;10079&quot;&gt;&lt;property id=&quot;20148&quot; value=&quot;5&quot;/&gt;&lt;property id=&quot;20300&quot; value=&quot;Slide 76&quot;/&gt;&lt;property id=&quot;20307&quot; value=&quot;558&quot;/&gt;&lt;/object&gt;&lt;object type=&quot;3&quot; unique_id=&quot;10080&quot;&gt;&lt;property id=&quot;20148&quot; value=&quot;5&quot;/&gt;&lt;property id=&quot;20300&quot; value=&quot;Slide 77 - &amp;quot;ดูรายละเอียดเพิ่มเติมจาก www.coe.or.th &amp;quot;&quot;/&gt;&lt;property id=&quot;20307&quot; value=&quot;559&quot;/&gt;&lt;/object&gt;&lt;object type=&quot;3&quot; unique_id=&quot;10081&quot;&gt;&lt;property id=&quot;20148&quot; value=&quot;5&quot;/&gt;&lt;property id=&quot;20300&quot; value=&quot;Slide 78 - &amp;quot;ขั้นตอนการเลื่อนระดับใบอนุญาตฯ&amp;quot;&quot;/&gt;&lt;property id=&quot;20307&quot; value=&quot;560&quot;/&gt;&lt;/object&gt;&lt;object type=&quot;3&quot; unique_id=&quot;10082&quot;&gt;&lt;property id=&quot;20148&quot; value=&quot;5&quot;/&gt;&lt;property id=&quot;20300&quot; value=&quot;Slide 79 - &amp;quot;คุณสมบัติของวิศวกร &amp;amp; ผลงานที่ใช้ยื่น ฯ&amp;quot;&quot;/&gt;&lt;property id=&quot;20307&quot; value=&quot;561&quot;/&gt;&lt;/object&gt;&lt;object type=&quot;3&quot; unique_id=&quot;10083&quot;&gt;&lt;property id=&quot;20148&quot; value=&quot;5&quot;/&gt;&lt;property id=&quot;20300&quot; value=&quot;Slide 80 - &amp;quot;เกณฑ์ในการพิจารณาผลงาน&amp;quot;&quot;/&gt;&lt;property id=&quot;20307&quot; value=&quot;562&quot;/&gt;&lt;/object&gt;&lt;object type=&quot;3&quot; unique_id=&quot;10084&quot;&gt;&lt;property id=&quot;20148&quot; value=&quot;5&quot;/&gt;&lt;property id=&quot;20300&quot; value=&quot;Slide 81 - &amp;quot;การฝึกอบรมเฉพาะด้าน (PDU &amp;gt; 18)&amp;#x0D;&amp;#x0A;เป็นการส่งเสริมการพัฒนาการประกอบวิชาชีพ&amp;quot;&quot;/&gt;&lt;property id=&quot;20307&quot; value=&quot;563&quot;/&gt;&lt;/object&gt;&lt;object type=&quot;3&quot; unique_id=&quot;10085&quot;&gt;&lt;property id=&quot;20148&quot; value=&quot;5&quot;/&gt;&lt;property id=&quot;20300&quot; value=&quot;Slide 82 - &amp;quot;Continuing Professional Development&amp;#x0D;&amp;#x0A;(CPD)&amp;#x0D;&amp;#x0A;&amp;quot;&quot;/&gt;&lt;property id=&quot;20307&quot; value=&quot;564&quot;/&gt;&lt;/object&gt;&lt;object type=&quot;3&quot; unique_id=&quot;10086&quot;&gt;&lt;property id=&quot;20148&quot; value=&quot;5&quot;/&gt;&lt;property id=&quot;20300&quot; value=&quot;Slide 83 - &amp;quot;เป้าหมายของโครงการ CPD&amp;#x0D;&amp;#x0A;&amp;quot;&quot;/&gt;&lt;property id=&quot;20307&quot; value=&quot;565&quot;/&gt;&lt;/object&gt;&lt;object type=&quot;3&quot; unique_id=&quot;10087&quot;&gt;&lt;property id=&quot;20148&quot; value=&quot;5&quot;/&gt;&lt;property id=&quot;20300&quot; value=&quot;Slide 84&quot;/&gt;&lt;property id=&quot;20307&quot; value=&quot;566&quot;/&gt;&lt;/object&gt;&lt;object type=&quot;3&quot; unique_id=&quot;10088&quot;&gt;&lt;property id=&quot;20148&quot; value=&quot;5&quot;/&gt;&lt;property id=&quot;20300&quot; value=&quot;Slide 85 - &amp;quot;กิจกรรมที่สามารถนับเป็น CPD&amp;quot;&quot;/&gt;&lt;property id=&quot;20307&quot; value=&quot;567&quot;/&gt;&lt;/object&gt;&lt;object type=&quot;3&quot; unique_id=&quot;10089&quot;&gt;&lt;property id=&quot;20148&quot; value=&quot;5&quot;/&gt;&lt;property id=&quot;20300&quot; value=&quot;Slide 86 - &amp;quot;ประเภทกิจกรรม &amp;#x0D;&amp;#x0A;&amp;quot;&quot;/&gt;&lt;property id=&quot;20307&quot; value=&quot;568&quot;/&gt;&lt;/object&gt;&lt;object type=&quot;3&quot; unique_id=&quot;10090&quot;&gt;&lt;property id=&quot;20148&quot; value=&quot;5&quot;/&gt;&lt;property id=&quot;20300&quot; value=&quot;Slide 87 - &amp;quot;การศึกษาแบบเป็นทางการ (Formal Learning)&amp;#x0D;&amp;#x0A;Max 80 PDU*&amp;#x0D;&amp;#x0A;&amp;quot;&quot;/&gt;&lt;property id=&quot;20307&quot; value=&quot;569&quot;/&gt;&lt;/object&gt;&lt;object type=&quot;3&quot; unique_id=&quot;10091&quot;&gt;&lt;property id=&quot;20148&quot; value=&quot;5&quot;/&gt;&lt;property id=&quot;20300&quot; value=&quot;Slide 88 - &amp;quot;การศึกษาแบบไม่เป็นทางการ (Informal Learning)&amp;#x0D;&amp;#x0A;Max 20 PDU&amp;#x0D;&amp;#x0A;&amp;quot;&quot;/&gt;&lt;property id=&quot;20307&quot; value=&quot;570&quot;/&gt;&lt;/object&gt;&lt;object type=&quot;3&quot; unique_id=&quot;10092&quot;&gt;&lt;property id=&quot;20148&quot; value=&quot;5&quot;/&gt;&lt;property id=&quot;20300&quot; value=&quot;Slide 89 - &amp;quot;การเข้าร่วมสัมมนาและการประชุมทางวิชาการหรือวิชาชีพ&amp;#x0D;&amp;#x0A;(Seminar, Conference and Meeting)&amp;#x0D;&amp;#x0A;Max 60 PDU*&amp;#x0D;&amp;#x0A;&amp;quot;&quot;/&gt;&lt;property id=&quot;20307&quot; value=&quot;571&quot;/&gt;&lt;/object&gt;&lt;object type=&quot;3&quot; unique_id=&quot;10093&quot;&gt;&lt;property id=&quot;20148&quot; value=&quot;5&quot;/&gt;&lt;property id=&quot;20300&quot; value=&quot;Slide 90 - &amp;quot;การเข้ามีส่วนร่วมในกิจกรรมวิชาชีพ (Participation)&amp;#x0D;&amp;#x0A;Max 30 PDU*&amp;#x0D;&amp;#x0A;&amp;quot;&quot;/&gt;&lt;property id=&quot;20307&quot; value=&quot;572&quot;/&gt;&lt;/object&gt;&lt;object type=&quot;3&quot; unique_id=&quot;10094&quot;&gt;&lt;property id=&quot;20148&quot; value=&quot;5&quot;/&gt;&lt;property id=&quot;20300&quot; value=&quot;Slide 91 - &amp;quot;กิจกรรมบริการวิชาชีพ (Service Activities)&amp;#x0D;&amp;#x0A;Max 40 PDU*&amp;#x0D;&amp;#x0A;&amp;quot;&quot;/&gt;&lt;property id=&quot;20307&quot; value=&quot;573&quot;/&gt;&lt;/object&gt;&lt;object type=&quot;3&quot; unique_id=&quot;10095&quot;&gt;&lt;property id=&quot;20148&quot; value=&quot;5&quot;/&gt;&lt;property id=&quot;20300&quot; value=&quot;Slide 92 - &amp;quot;กิจกรรมบริการวิชาชีพ (Service Activities) (ต่อ)&amp;#x0D;&amp;#x0A;Max 80 PDU*&amp;quot;&quot;/&gt;&lt;property id=&quot;20307&quot; value=&quot;574&quot;/&gt;&lt;/object&gt;&lt;object type=&quot;3&quot; unique_id=&quot;10096&quot;&gt;&lt;property id=&quot;20148&quot; value=&quot;5&quot;/&gt;&lt;property id=&quot;20300&quot; value=&quot;Slide 93 - &amp;quot;การมีส่วนร่วมในวงการอุตสาหกรรม &amp;#x0D;&amp;#x0A;(Industry Involvement)&amp;#x0D;&amp;#x0A;&amp;#x0D;&amp;#x0A;Max 80 PDU*&amp;#x0D;&amp;#x0A;&amp;quot;&quot;/&gt;&lt;property id=&quot;20307&quot; value=&quot;575&quot;/&gt;&lt;/object&gt;&lt;object type=&quot;3&quot; unique_id=&quot;10097&quot;&gt;&lt;property id=&quot;20148&quot; value=&quot;5&quot;/&gt;&lt;property id=&quot;20300&quot; value=&quot;Slide 94 - &amp;quot;การสร้างสรรค์ความรู้  (Contribution to Knowledge)&amp;#x0D;&amp;#x0A;Max 80 PDU*&amp;#x0D;&amp;#x0A;&amp;quot;&quot;/&gt;&lt;property id=&quot;20307&quot; value=&quot;576&quot;/&gt;&lt;/object&gt;&lt;object type=&quot;3&quot; unique_id=&quot;10098&quot;&gt;&lt;property id=&quot;20148&quot; value=&quot;5&quot;/&gt;&lt;property id=&quot;20300&quot; value=&quot;Slide 95 - &amp;quot;การสร้างสรรค์ความรู้  &amp;#x0D;&amp;#x0A;(Contribution to Knowledge)  (ต่อ)&amp;#x0D;&amp;#x0A;Max 80 PDU*&amp;quot;&quot;/&gt;&lt;property id=&quot;20307&quot; value=&quot;577&quot;/&gt;&lt;/object&gt;&lt;object type=&quot;3&quot; unique_id=&quot;10099&quot;&gt;&lt;property id=&quot;20148&quot; value=&quot;5&quot;/&gt;&lt;property id=&quot;20300&quot; value=&quot;Slide 96 - &amp;quot;การจดสิทธิบัตร  (Patents)&amp;#x0D;&amp;#x0A; Max 100 PDU *&amp;#x0D;&amp;#x0A;&amp;quot;&quot;/&gt;&lt;property id=&quot;20307&quot; value=&quot;578&quot;/&gt;&lt;/object&gt;&lt;object type=&quot;3&quot; unique_id=&quot;10100&quot;&gt;&lt;property id=&quot;20148&quot; value=&quot;5&quot;/&gt;&lt;property id=&quot;20300&quot; value=&quot;Slide 97 - &amp;quot;ผลการเข้าร่วมกิจกรรม CPD&amp;#x0D;&amp;#x0A;&amp;quot;&quot;/&gt;&lt;property id=&quot;20307&quot; value=&quot;579&quot;/&gt;&lt;/object&gt;&lt;object type=&quot;3&quot; unique_id=&quot;10101&quot;&gt;&lt;property id=&quot;20148&quot; value=&quot;5&quot;/&gt;&lt;property id=&quot;20300&quot; value=&quot;Slide 98 - &amp;quot; การรับรององค์กรแม่ข่าย &amp;#x0D;&amp;#x0A;&amp;quot;&quot;/&gt;&lt;property id=&quot;20307&quot; value=&quot;580&quot;/&gt;&lt;/object&gt;&lt;object type=&quot;3&quot; unique_id=&quot;10102&quot;&gt;&lt;property id=&quot;20148&quot; value=&quot;5&quot;/&gt;&lt;property id=&quot;20300&quot; value=&quot;Slide 99 - &amp;quot;หลักสูตรที่รับรองโดยหน่วยงานของรัฐ&amp;#x0D;&amp;#x0A;&amp;quot;&quot;/&gt;&lt;property id=&quot;20307&quot; value=&quot;581&quot;/&gt;&lt;/object&gt;&lt;object type=&quot;3&quot; unique_id=&quot;10103&quot;&gt;&lt;property id=&quot;20148&quot; value=&quot;5&quot;/&gt;&lt;property id=&quot;20300&quot; value=&quot;Slide 100 - &amp;quot;สิทธิประโยชน์ในการพัฒนาวิชาชีพต่อเนื่อง (CPD)&amp;#x0D;&amp;#x0A;&amp;quot;&quot;/&gt;&lt;property id=&quot;20307&quot; value=&quot;582&quot;/&gt;&lt;/object&gt;&lt;object type=&quot;3&quot; unique_id=&quot;10104&quot;&gt;&lt;property id=&quot;20148&quot; value=&quot;5&quot;/&gt;&lt;property id=&quot;20300&quot; value=&quot;Slide 101 - &amp;quot;การใช้หน่วยความรู้การพัฒนาวิชาชีพวิศวกรรมต่อเนื่อง (PDU) สำหรับการทดสอบความรู้ เพื่อเลื่อนระดับใบอนุญาตฯ ระดับสาม&quot;/&gt;&lt;property id=&quot;20307&quot; value=&quot;583&quot;/&gt;&lt;/object&gt;&lt;object type=&quot;3&quot; unique_id=&quot;10105&quot;&gt;&lt;property id=&quot;20148&quot; value=&quot;5&quot;/&gt;&lt;property id=&quot;20300&quot; value=&quot;Slide 102 - &amp;quot;การฝึกอบรมเฉพาะด้าน (PDU &amp;gt; 18)&amp;#x0D;&amp;#x0A;เป็นการส่งเสริมการพัฒนาการประกอบวิชาชีพ &amp;quot;&quot;/&gt;&lt;property id=&quot;20307&quot; value=&quot;584&quot;/&gt;&lt;/object&gt;&lt;object type=&quot;3&quot; unique_id=&quot;10106&quot;&gt;&lt;property id=&quot;20148&quot; value=&quot;5&quot;/&gt;&lt;property id=&quot;20300&quot; value=&quot;Slide 103 - &amp;quot;ประกาศสภาวิศวกร เรื่อง การกำหนดอัตราค่าตัวคูณคะแนน และวิธีการนำหน่วยพัฒนาวิศวกรรมสะสมมาใช้ในการขอรับใบอนุญาตประกอ&quot;/&gt;&lt;property id=&quot;20307&quot; value=&quot;585&quot;/&gt;&lt;/object&gt;&lt;object type=&quot;3&quot; unique_id=&quot;10107&quot;&gt;&lt;property id=&quot;20148&quot; value=&quot;5&quot;/&gt;&lt;property id=&quot;20300&quot; value=&quot;Slide 104 - &amp;quot;THE END&amp;quot;&quot;/&gt;&lt;property id=&quot;20307&quot; value=&quot;603&quot;/&gt;&lt;/object&gt;&lt;object type=&quot;3&quot; unique_id=&quot;10108&quot;&gt;&lt;property id=&quot;20148&quot; value=&quot;5&quot;/&gt;&lt;property id=&quot;20300&quot; value=&quot;Slide 105 - &amp;quot;แนวทางการขึ้นทะเบียน&amp;#x0D;&amp;#x0A;วิศวกรเอเปคและวิศวกรวิชาชีพอาเซียน &amp;#x0D;&amp;#x0A;&amp;quot;&quot;/&gt;&lt;property id=&quot;20307&quot; value=&quot;509&quot;/&gt;&lt;/object&gt;&lt;object type=&quot;3&quot; unique_id=&quot;10109&quot;&gt;&lt;property id=&quot;20148&quot; value=&quot;5&quot;/&gt;&lt;property id=&quot;20300&quot; value=&quot;Slide 106 - &amp;quot;การขึ้นทะเบียนวิศวกรเอเปค&amp;#x0D;&amp;#x0A;APEC Engineer&amp;quot;&quot;/&gt;&lt;property id=&quot;20307&quot; value=&quot;510&quot;/&gt;&lt;/object&gt;&lt;object type=&quot;3&quot; unique_id=&quot;10110&quot;&gt;&lt;property id=&quot;20148&quot; value=&quot;5&quot;/&gt;&lt;property id=&quot;20300&quot; value=&quot;Slide 107 - &amp;quot;วิศวกรเอเปค (APEC Engineer)&amp;quot;&quot;/&gt;&lt;property id=&quot;20307&quot; value=&quot;511&quot;/&gt;&lt;/object&gt;&lt;object type=&quot;3&quot; unique_id=&quot;10111&quot;&gt;&lt;property id=&quot;20148&quot; value=&quot;5&quot;/&gt;&lt;property id=&quot;20300&quot; value=&quot;Slide 108 - &amp;quot;คุณสมบัติผู้ขอขึ้นทะเบียนวิศวกรเอเปค&amp;#x0D;&amp;#x0A; (APEC Engineer)&amp;quot;&quot;/&gt;&lt;property id=&quot;20307&quot; value=&quot;512&quot;/&gt;&lt;/object&gt;&lt;object type=&quot;3&quot; unique_id=&quot;10112&quot;&gt;&lt;property id=&quot;20148&quot; value=&quot;5&quot;/&gt;&lt;property id=&quot;20300&quot; value=&quot;Slide 109 - &amp;quot;การขึ้นทะเบียนวิศวกรเอเปค&amp;#x0D;&amp;#x0A; (APEC Engineer)&amp;quot;&quot;/&gt;&lt;property id=&quot;20307&quot; value=&quot;513&quot;/&gt;&lt;/object&gt;&lt;object type=&quot;3&quot; unique_id=&quot;10113&quot;&gt;&lt;property id=&quot;20148&quot; value=&quot;5&quot;/&gt;&lt;property id=&quot;20300&quot; value=&quot;Slide 110 - &amp;quot;การต่ออายุวิศวกรเอเปค (APEC Engineer)&amp;quot;&quot;/&gt;&lt;property id=&quot;20307&quot; value=&quot;514&quot;/&gt;&lt;/object&gt;&lt;object type=&quot;3&quot; unique_id=&quot;10114&quot;&gt;&lt;property id=&quot;20148&quot; value=&quot;5&quot;/&gt;&lt;property id=&quot;20300&quot; value=&quot;Slide 111 - &amp;quot;สิทธิของวิศวกรเอเปค (APEC Engineer)&amp;quot;&quot;/&gt;&lt;property id=&quot;20307&quot; value=&quot;515&quot;/&gt;&lt;/object&gt;&lt;object type=&quot;3&quot; unique_id=&quot;10115&quot;&gt;&lt;property id=&quot;20148&quot; value=&quot;5&quot;/&gt;&lt;property id=&quot;20300&quot; value=&quot;Slide 112 - &amp;quot;การขึ้นทะเบียนวิศวกรวิชาชีพอาเซียน&amp;#x0D;&amp;#x0A;ASEAN Chartered Professional Engineer:ACPE &amp;quot;&quot;/&gt;&lt;property id=&quot;20307&quot; value=&quot;516&quot;/&gt;&lt;/object&gt;&lt;object type=&quot;3&quot; unique_id=&quot;10116&quot;&gt;&lt;property id=&quot;20148&quot; value=&quot;5&quot;/&gt;&lt;property id=&quot;20300&quot; value=&quot;Slide 113 - &amp;quot;วิศวกรวิชาชีพอาเซียน (ACPE)&amp;quot;&quot;/&gt;&lt;property id=&quot;20307&quot; value=&quot;517&quot;/&gt;&lt;/object&gt;&lt;object type=&quot;3&quot; unique_id=&quot;10117&quot;&gt;&lt;property id=&quot;20148&quot; value=&quot;5&quot;/&gt;&lt;property id=&quot;20300&quot; value=&quot;Slide 114 - &amp;quot;คุณสมบัติผู้ขอขึ้นทะเบียนวิศวกรวิชาชีพอาเซียน&amp;quot;&quot;/&gt;&lt;property id=&quot;20307&quot; value=&quot;518&quot;/&gt;&lt;/object&gt;&lt;object type=&quot;3&quot; unique_id=&quot;10118&quot;&gt;&lt;property id=&quot;20148&quot; value=&quot;5&quot;/&gt;&lt;property id=&quot;20300&quot; value=&quot;Slide 115 - &amp;quot;ขั้นตอนการรับขึ้นทะเบียนวิศวกรวิชาชีพอาเซียน&amp;quot;&quot;/&gt;&lt;property id=&quot;20307&quot; value=&quot;519&quot;/&gt;&lt;/object&gt;&lt;object type=&quot;3&quot; unique_id=&quot;10119&quot;&gt;&lt;property id=&quot;20148&quot; value=&quot;5&quot;/&gt;&lt;property id=&quot;20300&quot; value=&quot;Slide 116 - &amp;quot;การตรวจสอบคุณสมบัติผู้ขอต่ออายุ ACPE&amp;quot;&quot;/&gt;&lt;property id=&quot;20307&quot; value=&quot;520&quot;/&gt;&lt;/object&gt;&lt;object type=&quot;3&quot; unique_id=&quot;10120&quot;&gt;&lt;property id=&quot;20148&quot; value=&quot;5&quot;/&gt;&lt;property id=&quot;20300&quot; value=&quot;Slide 117 - &amp;quot;&amp;#x0D;&amp;#x0A;งานด้านวิศวกรรมที่เด่นชัด (Responsible charge)&amp;#x0D;&amp;#x0A;&amp;quot;&quot;/&gt;&lt;property id=&quot;20307&quot; value=&quot;521&quot;/&gt;&lt;/object&gt;&lt;object type=&quot;3&quot; unique_id=&quot;10121&quot;&gt;&lt;property id=&quot;20148&quot; value=&quot;5&quot;/&gt;&lt;property id=&quot;20300&quot; value=&quot;Slide 118 - &amp;quot;การประกอบวิชาชีพวิศวกรรมในประเทศอาเซียน&amp;quot;&quot;/&gt;&lt;property id=&quot;20307&quot; value=&quot;522&quot;/&gt;&lt;/object&gt;&lt;object type=&quot;3&quot; unique_id=&quot;10122&quot;&gt;&lt;property id=&quot;20148&quot; value=&quot;5&quot;/&gt;&lt;property id=&quot;20300&quot; value=&quot;Slide 119 - &amp;quot;การขึ้นทะเบียนวิศวกรวิชาชีพต่างด้าวจดทะเบียน&amp;#x0D;&amp;#x0A;Registered Foreign Professional Engineer: RFPE&amp;quot;&quot;/&gt;&lt;property id=&quot;20307&quot; value=&quot;523&quot;/&gt;&lt;/object&gt;&lt;object type=&quot;3&quot; unique_id=&quot;10123&quot;&gt;&lt;property id=&quot;20148&quot; value=&quot;5&quot;/&gt;&lt;property id=&quot;20300&quot; value=&quot;Slide 120 - &amp;quot;วิศวกรวิชาชีพต่างด้าวจดทะเบียน (RFPE)&amp;quot;&quot;/&gt;&lt;property id=&quot;20307&quot; value=&quot;524&quot;/&gt;&lt;/object&gt;&lt;object type=&quot;3&quot; unique_id=&quot;10124&quot;&gt;&lt;property id=&quot;20148&quot; value=&quot;5&quot;/&gt;&lt;property id=&quot;20300&quot; value=&quot;Slide 121 - &amp;quot;การขึ้นทะเบียน RFPE&amp;quot;&quot;/&gt;&lt;property id=&quot;20307&quot; value=&quot;525&quot;/&gt;&lt;/object&gt;&lt;object type=&quot;3&quot; unique_id=&quot;10125&quot;&gt;&lt;property id=&quot;20148&quot; value=&quot;5&quot;/&gt;&lt;property id=&quot;20300&quot; value=&quot;Slide 122 - &amp;quot;คุณสมบัติวิศวกรวิชาชีพต่างด้าวจดทะเบียน (RFPE)&amp;quot;&quot;/&gt;&lt;property id=&quot;20307&quot; value=&quot;526&quot;/&gt;&lt;/object&gt;&lt;object type=&quot;3&quot; unique_id=&quot;10126&quot;&gt;&lt;property id=&quot;20148&quot; value=&quot;5&quot;/&gt;&lt;property id=&quot;20300&quot; value=&quot;Slide 123&quot;/&gt;&lt;property id=&quot;20307&quot; value=&quot;527&quot;/&gt;&lt;/object&gt;&lt;object type=&quot;3&quot; unique_id=&quot;10127&quot;&gt;&lt;property id=&quot;20148&quot; value=&quot;5&quot;/&gt;&lt;property id=&quot;20300&quot; value=&quot;Slide 124 - &amp;quot;Current Registered ACPEs &amp;quot;&quot;/&gt;&lt;property id=&quot;20307&quot; value=&quot;528&quot;/&gt;&lt;/object&gt;&lt;object type=&quot;3&quot; unique_id=&quot;10128&quot;&gt;&lt;property id=&quot;20148&quot; value=&quot;5&quot;/&gt;&lt;property id=&quot;20300&quot; value=&quot;Slide 125 - &amp;quot;การประชาสัมพันธ์การขึ้นทะเบียน ACPE&amp;quot;&quot;/&gt;&lt;property id=&quot;20307&quot; value=&quot;529&quot;/&gt;&lt;/object&gt;&lt;object type=&quot;3&quot; unique_id=&quot;10129&quot;&gt;&lt;property id=&quot;20148&quot; value=&quot;5&quot;/&gt;&lt;property id=&quot;20300&quot; value=&quot;Slide 126&quot;/&gt;&lt;property id=&quot;20307&quot; value=&quot;604&quot;/&gt;&lt;/object&gt;&lt;object type=&quot;3&quot; unique_id=&quot;10130&quot;&gt;&lt;property id=&quot;20148&quot; value=&quot;5&quot;/&gt;&lt;property id=&quot;20300&quot; value=&quot;Slide 127 - &amp;quot;ขอขอบคุณ&amp;quot;&quot;/&gt;&lt;property id=&quot;20307&quot; value=&quot;607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4516</TotalTime>
  <Words>2104</Words>
  <Application>Microsoft Office PowerPoint</Application>
  <PresentationFormat>On-screen Show (4:3)</PresentationFormat>
  <Paragraphs>491</Paragraphs>
  <Slides>56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7" baseType="lpstr">
      <vt:lpstr>Angsana New</vt:lpstr>
      <vt:lpstr>AngsanaUPC</vt:lpstr>
      <vt:lpstr>Arial</vt:lpstr>
      <vt:lpstr>Calibri</vt:lpstr>
      <vt:lpstr>Cordia New</vt:lpstr>
      <vt:lpstr>Symbol</vt:lpstr>
      <vt:lpstr>Tahoma</vt:lpstr>
      <vt:lpstr>TH SarabunPSK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จัดตั้งขึ้นตามมาตรา 6 ของ พรบ. วิศวกร พ.ศ.  2542 โดยกำหนดวัตถุประสงค์ของสภาวิศวกร ( มาตรา 7 )  </vt:lpstr>
      <vt:lpstr>PowerPoint Presentation</vt:lpstr>
      <vt:lpstr>PowerPoint Presentation</vt:lpstr>
      <vt:lpstr>PowerPoint Presentation</vt:lpstr>
      <vt:lpstr>สมาชิกสภาวิศวกร</vt:lpstr>
      <vt:lpstr>คุณสมบัติของสมาชิกสภาวิศวกร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วิศวกรต้องยึดมั่นในหลักปฏิบัติงานด้านวิศวกรรม  ตาม CODES เหล่านี้</vt:lpstr>
      <vt:lpstr>จรรยาบรรณแห่งวิชาชีพวิศวกรรม</vt:lpstr>
      <vt:lpstr>PowerPoint Presentation</vt:lpstr>
      <vt:lpstr>ความสำคัญของจรรยาบรรณ</vt:lpstr>
      <vt:lpstr>2. ข้อบังคับสภาวิศวกรว่าด้วยจรรยาบรรณฯ</vt:lpstr>
      <vt:lpstr>ข้อบังคับว่าด้วยจรรยาบรรณแห่งวิชาชีพวิศวกรรม</vt:lpstr>
      <vt:lpstr>PowerPoint Presentation</vt:lpstr>
      <vt:lpstr>ข้อบังคับว่าด้วยจรรยาบรรณแห่งวิชาชีพวิศวกรรม</vt:lpstr>
      <vt:lpstr>PowerPoint Presentation</vt:lpstr>
      <vt:lpstr>PowerPoint Presentation</vt:lpstr>
      <vt:lpstr>PowerPoint Presentation</vt:lpstr>
      <vt:lpstr>              รถติดตั้งก๊าซ CNG ระเบิด</vt:lpstr>
      <vt:lpstr>หม้อแปลงสถานีไฟฟ้าระเบิด</vt:lpstr>
      <vt:lpstr>ข้อบังคับว่าด้วยจรรยาบรรณแห่งวิชาชีพวิศวกรรม</vt:lpstr>
      <vt:lpstr>PowerPoint Presentation</vt:lpstr>
      <vt:lpstr>ข้อบังคับว่าด้วยจรรยาบรรณแห่งวิชาชีพวิศวกรรม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ข้อบังคับว่าด้วยจรรยาบรรณแห่งวิชาชีพวิศวกรรม</vt:lpstr>
      <vt:lpstr>ข้อบังคับว่าด้วยจรรยาบรรณแห่งวิชาชีพวิศวกรรม</vt:lpstr>
      <vt:lpstr>ข้อบังคับว่าด้วยจรรยาบรรณแห่งวิชาชีพวิศวกรรม</vt:lpstr>
      <vt:lpstr>PowerPoint Presentation</vt:lpstr>
      <vt:lpstr>PowerPoint Presentation</vt:lpstr>
      <vt:lpstr>เพื่อหลีกเลี่ยงการกระทำผิดจรรยาบรรณ  วิศวกรต้องยึดมั่นในหลักปฏิบัติงานด้านวิศวกรรม  ตาม CODES เหล่านี้</vt:lpstr>
      <vt:lpstr>www.coe.or.th</vt:lpstr>
      <vt:lpstr>THE END</vt:lpstr>
    </vt:vector>
  </TitlesOfParts>
  <Company>Takabut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Kamol</dc:creator>
  <cp:lastModifiedBy>Windows User</cp:lastModifiedBy>
  <cp:revision>505</cp:revision>
  <cp:lastPrinted>2019-08-19T01:25:28Z</cp:lastPrinted>
  <dcterms:created xsi:type="dcterms:W3CDTF">2012-10-12T01:38:18Z</dcterms:created>
  <dcterms:modified xsi:type="dcterms:W3CDTF">2019-09-03T02:53:28Z</dcterms:modified>
</cp:coreProperties>
</file>