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482" r:id="rId2"/>
    <p:sldId id="487" r:id="rId3"/>
    <p:sldId id="488" r:id="rId4"/>
    <p:sldId id="490" r:id="rId5"/>
    <p:sldId id="494" r:id="rId6"/>
    <p:sldId id="495" r:id="rId7"/>
    <p:sldId id="489" r:id="rId8"/>
    <p:sldId id="496" r:id="rId9"/>
    <p:sldId id="497" r:id="rId10"/>
    <p:sldId id="498" r:id="rId11"/>
    <p:sldId id="500" r:id="rId12"/>
    <p:sldId id="501" r:id="rId13"/>
    <p:sldId id="464" r:id="rId14"/>
    <p:sldId id="557" r:id="rId15"/>
    <p:sldId id="558" r:id="rId16"/>
    <p:sldId id="559" r:id="rId17"/>
    <p:sldId id="561" r:id="rId18"/>
    <p:sldId id="562" r:id="rId19"/>
    <p:sldId id="564" r:id="rId20"/>
    <p:sldId id="565" r:id="rId21"/>
    <p:sldId id="566" r:id="rId22"/>
    <p:sldId id="568" r:id="rId23"/>
    <p:sldId id="569" r:id="rId24"/>
    <p:sldId id="571" r:id="rId25"/>
    <p:sldId id="572" r:id="rId26"/>
    <p:sldId id="573" r:id="rId27"/>
    <p:sldId id="575" r:id="rId28"/>
    <p:sldId id="576" r:id="rId29"/>
    <p:sldId id="578" r:id="rId30"/>
    <p:sldId id="579" r:id="rId31"/>
    <p:sldId id="508" r:id="rId32"/>
    <p:sldId id="516" r:id="rId33"/>
  </p:sldIdLst>
  <p:sldSz cx="9144000" cy="6858000" type="screen4x3"/>
  <p:notesSz cx="7099300" cy="10234613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00"/>
    <a:srgbClr val="FF0000"/>
    <a:srgbClr val="FF00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507" y="0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F35581-C8DD-4D60-A4A5-ABBD0265CDAE}" type="datetimeFigureOut">
              <a:rPr lang="th-TH"/>
              <a:pPr>
                <a:defRPr/>
              </a:pPr>
              <a:t>23/04/62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2393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507" y="9722393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0F55CC-47E2-420F-8908-05A67223E86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5649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507" y="0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r">
              <a:defRPr sz="1200"/>
            </a:lvl1pPr>
          </a:lstStyle>
          <a:p>
            <a:pPr>
              <a:defRPr/>
            </a:pPr>
            <a:fld id="{307CB22D-97ED-4305-AA8A-5CC7AE43EA0B}" type="datetimeFigureOut">
              <a:rPr lang="th-TH"/>
              <a:pPr>
                <a:defRPr/>
              </a:pPr>
              <a:t>23/04/62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9938"/>
            <a:ext cx="51149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2" rIns="91427" bIns="45712" rtlCol="0" anchor="ctr"/>
          <a:lstStyle/>
          <a:p>
            <a:pPr lvl="0"/>
            <a:endParaRPr lang="th-T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00" y="4860379"/>
            <a:ext cx="5680103" cy="4605085"/>
          </a:xfrm>
          <a:prstGeom prst="rect">
            <a:avLst/>
          </a:prstGeom>
        </p:spPr>
        <p:txBody>
          <a:bodyPr vert="horz" lIns="91427" tIns="45712" rIns="91427" bIns="4571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h-T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393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507" y="9722393"/>
            <a:ext cx="3077137" cy="510585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r">
              <a:defRPr sz="1200"/>
            </a:lvl1pPr>
          </a:lstStyle>
          <a:p>
            <a:pPr>
              <a:defRPr/>
            </a:pPr>
            <a:fld id="{4928E724-9949-409B-98CC-40B22341849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00887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16266B-445E-41CA-B7B2-AC7D4AC8213E}" type="slidenum">
              <a:rPr lang="en-US" smtClean="0"/>
              <a:pPr/>
              <a:t>6</a:t>
            </a:fld>
            <a:endParaRPr lang="th-TH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16000" y="790575"/>
            <a:ext cx="5053013" cy="37909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5201" y="4897317"/>
            <a:ext cx="5171951" cy="4580870"/>
          </a:xfrm>
          <a:noFill/>
        </p:spPr>
        <p:txBody>
          <a:bodyPr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h-TH" sz="2800" smtClean="0"/>
              <a:t>ตามมาตรา 11 กำหนดให้สมาชิกมี 3 ประเภท และกำหนดคุณสมบัติตามมาตรา 12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7E9CF6-8460-428E-BED6-E9A81CB7965B}" type="slidenum">
              <a:rPr lang="th-T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3B1C0-3C26-482C-9132-EE5C47B5383D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5670D-9ADE-41EC-B54A-6A38F9F6BE9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0D770-348C-4F93-AFAB-72D5E5F092FD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47AB7-6D23-4B7B-880B-8B62A25A2D5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9A0D7-823C-4889-9BBB-1A34A20911AD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95F32-EF02-4870-9E06-5B7E7E76F3D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0978D-7E77-41DB-8498-48C5F45A23D3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AE2-273B-4C5B-88BC-D300A9FB9C6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8A060-3B7E-4D41-9E94-01C844B707BF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74A94-D937-468F-B04D-381692BC577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24E56-16CB-454C-90C2-8540E6B71C00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284D7-B226-4DCF-B9D5-E20243B1883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22F99-C9F6-4314-8DB9-41411CA5C3C1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24B19-9F22-481B-825F-5B6A8E6AC6C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EFA7D-AE91-4E9F-8ABF-56344AA26D58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46BE7-9D0C-48EC-A837-106BBB3A595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9AE6F-6063-47B6-B787-42B06B0CD6F3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BE7FE-0145-4596-948C-5C34588707D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6676F-8997-4A3E-AD63-26FD24C221EB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4A7B-B814-4E09-A930-9372ACD6B05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7A623-6DAF-474A-B9AD-33DFEDF49901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09EB-F9E3-4BE1-8E0C-3DC6D75AEF5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h-TH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ABA5B2-8878-4896-88C5-901EC223B391}" type="datetime1">
              <a:rPr lang="th-TH" smtClean="0"/>
              <a:pPr>
                <a:defRPr/>
              </a:pPr>
              <a:t>23/04/62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96C03A-3065-49D7-A0A1-BFD98F33C60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76242" y="3411210"/>
            <a:ext cx="8610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indent="-368300" algn="ctr" eaLnBrk="0" hangingPunct="0"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การขอรับใบอนุญาตประกอบวิชาชีพวิศวกรรมควบคุม ระดับภาคี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5670D-9ADE-41EC-B54A-6A38F9F6BE99}" type="slidenum">
              <a:rPr lang="th-TH" smtClean="0"/>
              <a:pPr>
                <a:defRPr/>
              </a:pPr>
              <a:t>1</a:t>
            </a:fld>
            <a:endParaRPr lang="th-TH"/>
          </a:p>
        </p:txBody>
      </p:sp>
      <p:pic>
        <p:nvPicPr>
          <p:cNvPr id="1026" name="รูปภาพ 0" descr="logo-bg-wh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642918"/>
            <a:ext cx="2758088" cy="261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7" name="Rectangle 3"/>
          <p:cNvSpPr>
            <a:spLocks noGrp="1" noChangeArrowheads="1"/>
          </p:cNvSpPr>
          <p:nvPr>
            <p:ph idx="1"/>
          </p:nvPr>
        </p:nvSpPr>
        <p:spPr>
          <a:xfrm>
            <a:off x="1028728" y="214314"/>
            <a:ext cx="7543800" cy="785794"/>
          </a:xfrm>
          <a:gradFill rotWithShape="1">
            <a:gsLst>
              <a:gs pos="0">
                <a:schemeClr val="bg1"/>
              </a:gs>
              <a:gs pos="50000">
                <a:srgbClr val="CCECFF"/>
              </a:gs>
              <a:gs pos="100000">
                <a:schemeClr val="bg1"/>
              </a:gs>
            </a:gsLst>
            <a:lin ang="18900000" scaled="1"/>
          </a:gradFill>
          <a:ln w="158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ประโยชน์ที่จะได้รับจากการขอรับใบอนุญาตฯ</a:t>
            </a:r>
          </a:p>
        </p:txBody>
      </p:sp>
      <p:sp>
        <p:nvSpPr>
          <p:cNvPr id="15364" name="Text Box 12"/>
          <p:cNvSpPr txBox="1">
            <a:spLocks noChangeArrowheads="1"/>
          </p:cNvSpPr>
          <p:nvPr/>
        </p:nvSpPr>
        <p:spPr bwMode="auto">
          <a:xfrm>
            <a:off x="381000" y="12192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1. ประกอบวิชาชีพวิศวกรรมควบคุมถูกต้องตามกฎหมาย</a:t>
            </a:r>
          </a:p>
          <a:p>
            <a:pPr algn="thaiDist">
              <a:spcBef>
                <a:spcPct val="50000"/>
              </a:spcBef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381000" y="18288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  <a:tabLst>
                <a:tab pos="271463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2.ได้รับการส่งเสริมด้านต่างๆ จากสภาวิศวกรตามวัตถุประสงค์ที่    	พระราชบัญญัติวิศวกร พ.ศ. 2542 ได้บัญญัติไว้ เช่น</a:t>
            </a:r>
          </a:p>
          <a:p>
            <a:pPr algn="thaiDist">
              <a:spcBef>
                <a:spcPct val="50000"/>
              </a:spcBef>
              <a:tabLst>
                <a:tab pos="271463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15366" name="Text Box 14"/>
          <p:cNvSpPr txBox="1">
            <a:spLocks noChangeArrowheads="1"/>
          </p:cNvSpPr>
          <p:nvPr/>
        </p:nvSpPr>
        <p:spPr bwMode="auto">
          <a:xfrm>
            <a:off x="533400" y="2971800"/>
            <a:ext cx="838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2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- การส่งเสริมด้านการศึกษา การวิจัย และการประกอบวิชาชีพ</a:t>
            </a:r>
          </a:p>
          <a:p>
            <a:pPr algn="thaiDist">
              <a:spcBef>
                <a:spcPct val="50000"/>
              </a:spcBef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	</a:t>
            </a:r>
          </a:p>
        </p:txBody>
      </p:sp>
      <p:sp>
        <p:nvSpPr>
          <p:cNvPr id="15367" name="Text Box 15"/>
          <p:cNvSpPr txBox="1">
            <a:spLocks noChangeArrowheads="1"/>
          </p:cNvSpPr>
          <p:nvPr/>
        </p:nvSpPr>
        <p:spPr bwMode="auto">
          <a:xfrm>
            <a:off x="533400" y="4629150"/>
            <a:ext cx="83820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</a:pPr>
            <a:r>
              <a:rPr lang="th-TH" sz="3200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- การช่วยเหลือ แนะนำ เผยแพร่ และให้บริการด้านวิชาการทาง	  วิศวกรรม</a:t>
            </a:r>
          </a:p>
          <a:p>
            <a:pPr algn="thaiDist">
              <a:spcBef>
                <a:spcPct val="50000"/>
              </a:spcBef>
            </a:pPr>
            <a:endParaRPr lang="th-TH" sz="3200" b="1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algn="thaiDist">
              <a:spcBef>
                <a:spcPct val="50000"/>
              </a:spcBef>
            </a:pPr>
            <a:r>
              <a:rPr lang="th-TH" sz="3200" b="1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15368" name="Text Box 16"/>
          <p:cNvSpPr txBox="1">
            <a:spLocks noChangeArrowheads="1"/>
          </p:cNvSpPr>
          <p:nvPr/>
        </p:nvSpPr>
        <p:spPr bwMode="auto">
          <a:xfrm>
            <a:off x="533400" y="3565525"/>
            <a:ext cx="838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</a:pPr>
            <a:r>
              <a:rPr lang="th-TH" sz="3200" b="1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200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- การไกล่เกลี่ยข้อพิพาทระหว่างสมาชิก</a:t>
            </a:r>
          </a:p>
          <a:p>
            <a:pPr algn="thaiDist">
              <a:spcBef>
                <a:spcPct val="50000"/>
              </a:spcBef>
            </a:pPr>
            <a:r>
              <a:rPr lang="th-TH" sz="3200" b="1">
                <a:latin typeface="TH SarabunPSK" pitchFamily="34" charset="-34"/>
                <a:cs typeface="TH SarabunPSK" pitchFamily="34" charset="-34"/>
              </a:rPr>
              <a:t>	</a:t>
            </a:r>
          </a:p>
        </p:txBody>
      </p:sp>
      <p:sp>
        <p:nvSpPr>
          <p:cNvPr id="15369" name="Text Box 17"/>
          <p:cNvSpPr txBox="1">
            <a:spLocks noChangeArrowheads="1"/>
          </p:cNvSpPr>
          <p:nvPr/>
        </p:nvSpPr>
        <p:spPr bwMode="auto">
          <a:xfrm>
            <a:off x="533400" y="411480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</a:pPr>
            <a:r>
              <a:rPr lang="th-TH" sz="32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- การส่งเสริมด้านสวัสดิการ</a:t>
            </a:r>
          </a:p>
          <a:p>
            <a:pPr algn="thaiDist">
              <a:spcBef>
                <a:spcPct val="50000"/>
              </a:spcBef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15370" name="Text Box 17"/>
          <p:cNvSpPr txBox="1">
            <a:spLocks noChangeArrowheads="1"/>
          </p:cNvSpPr>
          <p:nvPr/>
        </p:nvSpPr>
        <p:spPr bwMode="auto">
          <a:xfrm>
            <a:off x="1447800" y="5562600"/>
            <a:ext cx="746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thaiDist">
              <a:spcBef>
                <a:spcPct val="50000"/>
              </a:spcBef>
            </a:pPr>
            <a:r>
              <a:rPr lang="th-TH" sz="3200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- ออกใบอนุญาตและรับรองคุณสมบัติให้วิศวกรทำงานภายใต้</a:t>
            </a:r>
            <a:r>
              <a:rPr lang="en-US" sz="3200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ข้อตกลง </a:t>
            </a:r>
            <a:r>
              <a:rPr lang="en-US" sz="3200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ASEAN ECONOMIC COMMUNITY (AEC)</a:t>
            </a:r>
            <a:endParaRPr lang="th-TH" sz="3200" b="1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algn="thaiDist">
              <a:spcBef>
                <a:spcPct val="50000"/>
              </a:spcBef>
            </a:pPr>
            <a:r>
              <a:rPr lang="th-TH" sz="3200" b="1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>
                <a:latin typeface="TH SarabunPSK" pitchFamily="34" charset="-34"/>
                <a:cs typeface="TH SarabunPSK" pitchFamily="34" charset="-34"/>
              </a:rPr>
              <a:t> </a:t>
            </a:r>
            <a:endParaRPr lang="th-TH" sz="32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</a:t>
            </a:fld>
            <a:endParaRPr lang="th-TH"/>
          </a:p>
        </p:txBody>
      </p:sp>
      <p:pic>
        <p:nvPicPr>
          <p:cNvPr id="3074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304800"/>
            <a:ext cx="7924800" cy="685800"/>
          </a:xfrm>
          <a:gradFill rotWithShape="1">
            <a:gsLst>
              <a:gs pos="0">
                <a:schemeClr val="bg1"/>
              </a:gs>
              <a:gs pos="50000">
                <a:srgbClr val="CCECFF"/>
              </a:gs>
              <a:gs pos="100000">
                <a:schemeClr val="bg1"/>
              </a:gs>
            </a:gsLst>
            <a:lin ang="18900000" scaled="1"/>
          </a:gradFill>
          <a:ln w="15875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500" b="1" dirty="0" smtClean="0">
                <a:solidFill>
                  <a:srgbClr val="336600"/>
                </a:solidFill>
                <a:latin typeface="TH SarabunPSK" pitchFamily="34" charset="-34"/>
                <a:cs typeface="TH SarabunPSK" pitchFamily="34" charset="-34"/>
              </a:rPr>
              <a:t>ประโยชน์ที่จะได้รับจากการขอรับใบอนุญาตฯ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1428736"/>
            <a:ext cx="838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>
              <a:spcBef>
                <a:spcPct val="50000"/>
              </a:spcBef>
              <a:tabLst>
                <a:tab pos="271463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3. บุคคลที่ได้รับใบอนุญาตฯ จะได้รับความน่าเชื่อถือในการประกอบวิชาชีพ	วิศวกรรม เพราะถือว่าได้รับการรับรองความรู้ความชำนาญจาก                     	สภาวิศวกร </a:t>
            </a:r>
          </a:p>
          <a:p>
            <a:pPr algn="thaiDist">
              <a:spcBef>
                <a:spcPct val="50000"/>
              </a:spcBef>
              <a:tabLst>
                <a:tab pos="271463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90525" y="3214686"/>
            <a:ext cx="8382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>
              <a:spcBef>
                <a:spcPct val="50000"/>
              </a:spcBef>
              <a:tabLst>
                <a:tab pos="271463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4. สภาวิศวกรได้จัด โครงการพัฒนาวิชาชีพต่อเนื่อง (</a:t>
            </a:r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CPD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) เพื่อส่งเสริมให้          	ผู้ได้รับใบอนุญาตฯ สามารถศึกษาหาความรู้ด้านวิศวกรรม เทคโนโลยี 	และด้านอื่นๆ นำมาปรับใช้ในการปฏิบัติงานอยู่ตลอดเวลา</a:t>
            </a:r>
          </a:p>
          <a:p>
            <a:pPr algn="thaiDist">
              <a:spcBef>
                <a:spcPct val="50000"/>
              </a:spcBef>
              <a:tabLst>
                <a:tab pos="271463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pic>
        <p:nvPicPr>
          <p:cNvPr id="16390" name="Picture 22" descr="ribbon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 flipV="1">
            <a:off x="76200" y="5943600"/>
            <a:ext cx="9067800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6" descr="j01995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4953000"/>
            <a:ext cx="16097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</a:t>
            </a:fld>
            <a:endParaRPr lang="th-TH"/>
          </a:p>
        </p:txBody>
      </p:sp>
      <p:pic>
        <p:nvPicPr>
          <p:cNvPr id="9" name="รูปภาพ 0" descr="logo-bg-whi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17" y="27471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ชื่อเรื่อง 2"/>
          <p:cNvSpPr>
            <a:spLocks noGrp="1"/>
          </p:cNvSpPr>
          <p:nvPr>
            <p:ph type="title"/>
          </p:nvPr>
        </p:nvSpPr>
        <p:spPr>
          <a:xfrm>
            <a:off x="1295400" y="304800"/>
            <a:ext cx="6934200" cy="685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รูปแบบใบอนุญาตฯ (บุคคลธรรมดา)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</a:t>
            </a:fld>
            <a:endParaRPr lang="th-TH"/>
          </a:p>
        </p:txBody>
      </p:sp>
      <p:pic>
        <p:nvPicPr>
          <p:cNvPr id="1026" name="Picture 2" descr="C:\Users\user\Desktop\รวม\ตัวอย่างใบอนุญาต\ด้านหน้าใบอนุญาต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1357299"/>
            <a:ext cx="4287341" cy="2643206"/>
          </a:xfrm>
          <a:prstGeom prst="rect">
            <a:avLst/>
          </a:prstGeom>
          <a:noFill/>
        </p:spPr>
      </p:pic>
      <p:pic>
        <p:nvPicPr>
          <p:cNvPr id="2" name="Picture 3" descr="C:\Users\user\Desktop\รวม\ตัวอย่างใบอนุญาต\ด้านหลังใบอนุญาต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5699" y="3713284"/>
            <a:ext cx="4057025" cy="2501798"/>
          </a:xfrm>
          <a:prstGeom prst="rect">
            <a:avLst/>
          </a:prstGeom>
          <a:noFill/>
        </p:spPr>
      </p:pic>
      <p:sp>
        <p:nvSpPr>
          <p:cNvPr id="8" name="สี่เหลี่ยมผืนผ้า 7"/>
          <p:cNvSpPr/>
          <p:nvPr/>
        </p:nvSpPr>
        <p:spPr>
          <a:xfrm>
            <a:off x="7643834" y="5643578"/>
            <a:ext cx="1000132" cy="35719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" name="รูปภาพ 0" descr="logo-bg-whi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755" y="314497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รูปภาพ 96" descr="web_design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1600"/>
            <a:ext cx="23860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19"/>
          <p:cNvSpPr>
            <a:spLocks noChangeArrowheads="1"/>
          </p:cNvSpPr>
          <p:nvPr/>
        </p:nvSpPr>
        <p:spPr bwMode="gray">
          <a:xfrm>
            <a:off x="914400" y="4385083"/>
            <a:ext cx="304800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เป็นสมาชิกสภาวิศวกร</a:t>
            </a:r>
            <a:endParaRPr lang="en-US" sz="34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08" name="Rectangle 20"/>
          <p:cNvSpPr>
            <a:spLocks noChangeArrowheads="1"/>
          </p:cNvSpPr>
          <p:nvPr/>
        </p:nvSpPr>
        <p:spPr bwMode="gray">
          <a:xfrm>
            <a:off x="3286116" y="1428736"/>
            <a:ext cx="5572164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 eaLnBrk="0" hangingPunct="0">
              <a:buFont typeface="Arial" pitchFamily="34" charset="0"/>
              <a:buChar char="•"/>
              <a:defRPr/>
            </a:pPr>
            <a:r>
              <a:rPr lang="th-TH" sz="28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สำเร็จการศึกษา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จากหลักสูตรที่</a:t>
            </a: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สภาวิศวกรรับรอง</a:t>
            </a:r>
          </a:p>
          <a:p>
            <a:pPr marL="176213" indent="-176213" algn="thaiDist" eaLnBrk="0" hangingPunct="0">
              <a:buFont typeface="Arial" pitchFamily="34" charset="0"/>
              <a:buChar char="•"/>
              <a:defRPr/>
            </a:pP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มีผลการศึกษาเป็นไปตามแผนการเรียนที่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ได้รับ           การอนุมัติ</a:t>
            </a: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หลักสูตร</a:t>
            </a:r>
            <a:endParaRPr lang="en-US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794" y="214290"/>
            <a:ext cx="53340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h-TH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การยื่นคำขอรับใบอนุญาต</a:t>
            </a:r>
            <a:endParaRPr lang="en-US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534" name="TextBox 94"/>
          <p:cNvSpPr txBox="1">
            <a:spLocks noChangeArrowheads="1"/>
          </p:cNvSpPr>
          <p:nvPr/>
        </p:nvSpPr>
        <p:spPr bwMode="auto">
          <a:xfrm>
            <a:off x="571472" y="4913667"/>
            <a:ext cx="35719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3000" b="1" dirty="0">
                <a:solidFill>
                  <a:srgbClr val="FF3300"/>
                </a:solidFill>
                <a:latin typeface="TH SarabunPSK" pitchFamily="34" charset="-34"/>
                <a:cs typeface="TH SarabunPSK" pitchFamily="34" charset="-34"/>
              </a:rPr>
              <a:t>สามารถสมัครสมาชิกได้พร้อมกับการยื่นคำขอรับใบอนุญาต</a:t>
            </a:r>
          </a:p>
        </p:txBody>
      </p:sp>
      <p:sp>
        <p:nvSpPr>
          <p:cNvPr id="22535" name="TextBox 97"/>
          <p:cNvSpPr txBox="1">
            <a:spLocks noChangeArrowheads="1"/>
          </p:cNvSpPr>
          <p:nvPr/>
        </p:nvSpPr>
        <p:spPr bwMode="auto">
          <a:xfrm>
            <a:off x="2938482" y="3214686"/>
            <a:ext cx="641986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3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กรณีผู้ยื่นคำขอตั้งแต่ 1 มกราคม 2552 </a:t>
            </a:r>
            <a:endParaRPr lang="th-TH" sz="3000" b="1" dirty="0" smtClean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ต้อง</a:t>
            </a:r>
            <a:r>
              <a:rPr lang="th-TH" sz="3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มีหน่วย</a:t>
            </a:r>
            <a:r>
              <a:rPr lang="th-TH" sz="3000" b="1" dirty="0" err="1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กิตรวม</a:t>
            </a:r>
            <a:r>
              <a:rPr lang="th-TH" sz="3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ไม่น้อยกว่า 105 หน่วย</a:t>
            </a:r>
            <a:r>
              <a:rPr lang="th-TH" sz="3000" b="1" dirty="0" err="1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กิต</a:t>
            </a:r>
            <a:endParaRPr lang="th-TH" sz="30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2536" name="รูปภาพ 101" descr="moonligh-pepl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4784745"/>
            <a:ext cx="3352800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5</a:t>
            </a:fld>
            <a:endParaRPr lang="th-TH"/>
          </a:p>
        </p:txBody>
      </p:sp>
      <p:pic>
        <p:nvPicPr>
          <p:cNvPr id="11" name="รูปภาพ 0" descr="logo-bg-whi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704" y="358564"/>
            <a:ext cx="882586" cy="8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ChangeArrowheads="1"/>
          </p:cNvSpPr>
          <p:nvPr/>
        </p:nvSpPr>
        <p:spPr bwMode="auto">
          <a:xfrm>
            <a:off x="1857356" y="380984"/>
            <a:ext cx="607223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spcBef>
                <a:spcPct val="50000"/>
              </a:spcBef>
              <a:defRPr/>
            </a:pPr>
            <a:r>
              <a:rPr 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เอกสารและหลักฐาน</a:t>
            </a:r>
            <a:endParaRPr lang="en-US" sz="6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828800"/>
            <a:ext cx="8763000" cy="47551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1. หลักฐานแสดงผลการศึกษา (</a:t>
            </a:r>
            <a:r>
              <a:rPr lang="en-US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Transcript) </a:t>
            </a: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ตัวจริงฉบับภาษาอังกฤษ </a:t>
            </a:r>
          </a:p>
          <a:p>
            <a:pPr lvl="1" algn="thaiDist">
              <a:buFont typeface="Arial" pitchFamily="34" charset="0"/>
              <a:buChar char="•"/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 สำหรับผู้ที่สำเร็จการศึกษาจากต่างประเทศให้ยื่นรายละเอียดหลักสูตรการศึกษา </a:t>
            </a:r>
          </a:p>
          <a:p>
            <a:pPr lvl="1"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   (</a:t>
            </a:r>
            <a:r>
              <a:rPr lang="en-US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Course Descriptions) </a:t>
            </a: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ด้วย</a:t>
            </a:r>
          </a:p>
          <a:p>
            <a:pPr marL="620713" lvl="1" indent="-163513" algn="thaiDist">
              <a:buFont typeface="Arial" pitchFamily="34" charset="0"/>
              <a:buChar char="•"/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กรณีที่ </a:t>
            </a:r>
            <a:r>
              <a:rPr lang="en-US" sz="2500" b="1" dirty="0" smtClean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Transcript</a:t>
            </a:r>
            <a:r>
              <a:rPr lang="th-TH" sz="2500" b="1" dirty="0" smtClean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 มี</a:t>
            </a: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การ </a:t>
            </a:r>
            <a:r>
              <a:rPr lang="en-US" sz="2500" b="1" dirty="0" smtClean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Transfer</a:t>
            </a:r>
            <a:r>
              <a:rPr lang="th-TH" sz="2500" b="1" dirty="0" smtClean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 วิชาต้อง</a:t>
            </a: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แนบรายละเอียดผลการศึกษาของรายวิชา                                               ที่ </a:t>
            </a:r>
            <a:r>
              <a:rPr lang="en-US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Transfer</a:t>
            </a: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 มาด้วย </a:t>
            </a:r>
          </a:p>
          <a:p>
            <a:pPr marL="0" lvl="1"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2. สำเนาใบปริญญาบัตรหรือสำเนาหนังสือรับรองการสำเร็จการศึกษา (ฉบับภาษาไทย)</a:t>
            </a:r>
          </a:p>
          <a:p>
            <a:pPr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3. สำเนาทะเบียนบ้าน และสำเนาบัตรประจำตัวประชาชน/บัตรประจำตัวข้าราชการ อย่างละ 1 ชุด </a:t>
            </a:r>
          </a:p>
          <a:p>
            <a:pPr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4 รูปถ่ายหน้าตรงไม่สวมหมวก ไม่สวมแว่นดำ ถ่ายไว้ไม่เกิน 1 ปี ขนาด 1 นิ้ว จำนวน 1 รูป</a:t>
            </a:r>
          </a:p>
          <a:p>
            <a:pPr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5. ใบรับรองแพทย์ ตามแบบที่คณะกรรมการสภาวิศวกรกำหนด </a:t>
            </a:r>
          </a:p>
          <a:p>
            <a:pPr algn="thaiDist">
              <a:defRPr/>
            </a:pPr>
            <a:r>
              <a:rPr lang="th-TH" sz="2500" b="1" dirty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6. สำเนาใบอนุญาตฯ ของผู้รับรองคุณสมบัติ โดยเจ้าของใบอนุญาตฯ จะต้องลงนามรับรองสำเนาถูกต้องด้วยตนเอง (ทั้งนี้ ผู้รับรองต้องลงนามในเอกสารประกอบคำขอรับใบอนุญาตด้วย)</a:t>
            </a:r>
          </a:p>
          <a:p>
            <a:pPr algn="thaiDist">
              <a:defRPr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556" name="Picture 3" descr="C:\Office2007\MEDIA\OFFICE12\Lines\BD21318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50"/>
            <a:ext cx="914400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3" descr="C:\Office2007\MEDIA\OFFICE12\Lines\BD21318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57958"/>
            <a:ext cx="914400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6</a:t>
            </a:fld>
            <a:endParaRPr lang="th-TH"/>
          </a:p>
        </p:txBody>
      </p:sp>
      <p:pic>
        <p:nvPicPr>
          <p:cNvPr id="8" name="รูปภาพ 0" descr="logo-bg-whi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650" y="406984"/>
            <a:ext cx="1013231" cy="9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2"/>
          <p:cNvSpPr>
            <a:spLocks noGrp="1"/>
          </p:cNvSpPr>
          <p:nvPr>
            <p:ph type="title"/>
          </p:nvPr>
        </p:nvSpPr>
        <p:spPr>
          <a:xfrm>
            <a:off x="785786" y="-71462"/>
            <a:ext cx="8358214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ขั้นตอนการขอรับใบอนุญาตฯ (บุคคลธรรมดา)</a:t>
            </a: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142875" y="1379332"/>
            <a:ext cx="2060999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1. สมัคร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2638198" y="1428736"/>
            <a:ext cx="2714625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ยื่นขอรับใบอนุญาต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ฯ 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5857875" y="1000108"/>
            <a:ext cx="3071813" cy="1570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thaiDist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ตรวจสอบ </a:t>
            </a:r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Transcript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ตามปริญญาที่สภาวิศวกรให้การรับรอง</a:t>
            </a: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4549620" y="3072155"/>
            <a:ext cx="4429125" cy="1570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thaiDist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2. ทดสอบ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ความรู้ในหมวดวิชาพื้นฐานทางด้านวิศวกรรม และหมวดวิชาวิศวกรรมหลักเฉพาะสาขา</a:t>
            </a:r>
          </a:p>
        </p:txBody>
      </p:sp>
      <p:sp>
        <p:nvSpPr>
          <p:cNvPr id="10" name="ลูกศรขวา 9"/>
          <p:cNvSpPr/>
          <p:nvPr/>
        </p:nvSpPr>
        <p:spPr>
          <a:xfrm>
            <a:off x="2269286" y="1643050"/>
            <a:ext cx="285748" cy="21431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" name="ลูกศรขวา 10"/>
          <p:cNvSpPr/>
          <p:nvPr/>
        </p:nvSpPr>
        <p:spPr>
          <a:xfrm>
            <a:off x="5429256" y="1643050"/>
            <a:ext cx="395914" cy="21431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7417" name="TextBox 11"/>
          <p:cNvSpPr txBox="1">
            <a:spLocks noChangeArrowheads="1"/>
          </p:cNvSpPr>
          <p:nvPr/>
        </p:nvSpPr>
        <p:spPr bwMode="auto">
          <a:xfrm>
            <a:off x="352198" y="3044785"/>
            <a:ext cx="3357563" cy="1570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thaiDist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 อบรม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และทดสอบความรู้เกี่ยวกับความพร้อมในการประกอบวิชาชีพ</a:t>
            </a:r>
          </a:p>
        </p:txBody>
      </p:sp>
      <p:sp>
        <p:nvSpPr>
          <p:cNvPr id="13" name="ลูกศรลง 12"/>
          <p:cNvSpPr/>
          <p:nvPr/>
        </p:nvSpPr>
        <p:spPr>
          <a:xfrm>
            <a:off x="7000875" y="2604795"/>
            <a:ext cx="214331" cy="50006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4" name="ลูกศรขวา 13"/>
          <p:cNvSpPr/>
          <p:nvPr/>
        </p:nvSpPr>
        <p:spPr>
          <a:xfrm rot="10800000">
            <a:off x="3753131" y="3786190"/>
            <a:ext cx="714375" cy="21431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5" name="ลูกศรโค้งขึ้น 14"/>
          <p:cNvSpPr/>
          <p:nvPr/>
        </p:nvSpPr>
        <p:spPr>
          <a:xfrm rot="5400000">
            <a:off x="1535886" y="4833402"/>
            <a:ext cx="857250" cy="500062"/>
          </a:xfrm>
          <a:prstGeom prst="bent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7421" name="TextBox 15"/>
          <p:cNvSpPr txBox="1">
            <a:spLocks noChangeArrowheads="1"/>
          </p:cNvSpPr>
          <p:nvPr/>
        </p:nvSpPr>
        <p:spPr bwMode="auto">
          <a:xfrm>
            <a:off x="2285984" y="5072074"/>
            <a:ext cx="3357586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พิจารณาออกใบอนุญาต</a:t>
            </a:r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ฯ</a:t>
            </a:r>
          </a:p>
          <a:p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sz="32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422" name="TextBox 16"/>
          <p:cNvSpPr txBox="1">
            <a:spLocks noChangeArrowheads="1"/>
          </p:cNvSpPr>
          <p:nvPr/>
        </p:nvSpPr>
        <p:spPr bwMode="auto">
          <a:xfrm>
            <a:off x="3857620" y="3286124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ผ่าน</a:t>
            </a:r>
          </a:p>
        </p:txBody>
      </p:sp>
      <p:sp>
        <p:nvSpPr>
          <p:cNvPr id="17423" name="TextBox 17"/>
          <p:cNvSpPr txBox="1">
            <a:spLocks noChangeArrowheads="1"/>
          </p:cNvSpPr>
          <p:nvPr/>
        </p:nvSpPr>
        <p:spPr bwMode="auto">
          <a:xfrm>
            <a:off x="1071543" y="4500570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ผ่าน</a:t>
            </a:r>
          </a:p>
        </p:txBody>
      </p:sp>
      <p:sp>
        <p:nvSpPr>
          <p:cNvPr id="17424" name="TextBox 19"/>
          <p:cNvSpPr txBox="1">
            <a:spLocks noChangeArrowheads="1"/>
          </p:cNvSpPr>
          <p:nvPr/>
        </p:nvSpPr>
        <p:spPr bwMode="auto">
          <a:xfrm>
            <a:off x="142844" y="1928802"/>
            <a:ext cx="3124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(ค่าจดทะเบียน</a:t>
            </a:r>
            <a:r>
              <a:rPr lang="th-TH" b="1" i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สมาชิก</a:t>
            </a:r>
            <a:r>
              <a:rPr lang="en-US" b="1" i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+ </a:t>
            </a:r>
            <a:r>
              <a:rPr lang="th-TH" b="1" i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           ค่า</a:t>
            </a:r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บำรุง </a:t>
            </a:r>
            <a:r>
              <a:rPr lang="en-US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 1,500 </a:t>
            </a:r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บาท)</a:t>
            </a:r>
          </a:p>
        </p:txBody>
      </p:sp>
      <p:sp>
        <p:nvSpPr>
          <p:cNvPr id="17425" name="TextBox 20"/>
          <p:cNvSpPr txBox="1">
            <a:spLocks noChangeArrowheads="1"/>
          </p:cNvSpPr>
          <p:nvPr/>
        </p:nvSpPr>
        <p:spPr bwMode="auto">
          <a:xfrm>
            <a:off x="5929322" y="4643446"/>
            <a:ext cx="21907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1,500 </a:t>
            </a:r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บาท/ครั้ง)</a:t>
            </a:r>
          </a:p>
        </p:txBody>
      </p:sp>
      <p:sp>
        <p:nvSpPr>
          <p:cNvPr id="17426" name="TextBox 21"/>
          <p:cNvSpPr txBox="1">
            <a:spLocks noChangeArrowheads="1"/>
          </p:cNvSpPr>
          <p:nvPr/>
        </p:nvSpPr>
        <p:spPr bwMode="auto">
          <a:xfrm>
            <a:off x="1928794" y="4500570"/>
            <a:ext cx="26812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(ค่าอบรม </a:t>
            </a:r>
            <a:r>
              <a:rPr lang="en-US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 1,500 </a:t>
            </a:r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บาท)</a:t>
            </a:r>
          </a:p>
        </p:txBody>
      </p:sp>
      <p:sp>
        <p:nvSpPr>
          <p:cNvPr id="17427" name="TextBox 22"/>
          <p:cNvSpPr txBox="1">
            <a:spLocks noChangeArrowheads="1"/>
          </p:cNvSpPr>
          <p:nvPr/>
        </p:nvSpPr>
        <p:spPr bwMode="auto">
          <a:xfrm>
            <a:off x="2071670" y="5572140"/>
            <a:ext cx="42719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(ค่าธรรมเนียมใบอนุญาต </a:t>
            </a:r>
            <a:r>
              <a:rPr lang="en-US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 1,000 </a:t>
            </a:r>
            <a:r>
              <a:rPr lang="th-TH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บาท)</a:t>
            </a:r>
          </a:p>
        </p:txBody>
      </p:sp>
      <p:sp>
        <p:nvSpPr>
          <p:cNvPr id="21" name="ตัวยึดหมายเลขภาพนิ่ง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7</a:t>
            </a:fld>
            <a:endParaRPr lang="th-TH"/>
          </a:p>
        </p:txBody>
      </p:sp>
      <p:pic>
        <p:nvPicPr>
          <p:cNvPr id="22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500" y="204326"/>
            <a:ext cx="913236" cy="86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gray">
          <a:xfrm>
            <a:off x="4940300" y="3902075"/>
            <a:ext cx="1835150" cy="431800"/>
          </a:xfrm>
          <a:prstGeom prst="rect">
            <a:avLst/>
          </a:prstGeom>
          <a:gradFill rotWithShape="1">
            <a:gsLst>
              <a:gs pos="0">
                <a:srgbClr val="C5E1C7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gray">
          <a:xfrm>
            <a:off x="3133725" y="4391025"/>
            <a:ext cx="1806575" cy="431800"/>
          </a:xfrm>
          <a:prstGeom prst="rect">
            <a:avLst/>
          </a:prstGeom>
          <a:gradFill rotWithShape="1">
            <a:gsLst>
              <a:gs pos="0">
                <a:srgbClr val="C5E1C7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gray">
          <a:xfrm>
            <a:off x="1304925" y="4884738"/>
            <a:ext cx="1825625" cy="431800"/>
          </a:xfrm>
          <a:prstGeom prst="rect">
            <a:avLst/>
          </a:prstGeom>
          <a:gradFill rotWithShape="1">
            <a:gsLst>
              <a:gs pos="0">
                <a:schemeClr val="accent2">
                  <a:alpha val="39999"/>
                </a:schemeClr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8310" name="AutoShape 6"/>
          <p:cNvSpPr>
            <a:spLocks noChangeArrowheads="1"/>
          </p:cNvSpPr>
          <p:nvPr/>
        </p:nvSpPr>
        <p:spPr bwMode="gray">
          <a:xfrm flipH="1">
            <a:off x="701675" y="4271963"/>
            <a:ext cx="2428875" cy="615950"/>
          </a:xfrm>
          <a:prstGeom prst="parallelogram">
            <a:avLst>
              <a:gd name="adj" fmla="val 98582"/>
            </a:avLst>
          </a:prstGeom>
          <a:gradFill rotWithShape="1">
            <a:gsLst>
              <a:gs pos="0">
                <a:schemeClr val="accent2">
                  <a:gamma/>
                  <a:tint val="54510"/>
                  <a:invGamma/>
                  <a:alpha val="82001"/>
                </a:schemeClr>
              </a:gs>
              <a:gs pos="100000">
                <a:schemeClr val="accent2">
                  <a:alpha val="50000"/>
                </a:scheme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24582" name="AutoShape 7"/>
          <p:cNvSpPr>
            <a:spLocks noChangeArrowheads="1"/>
          </p:cNvSpPr>
          <p:nvPr/>
        </p:nvSpPr>
        <p:spPr bwMode="gray">
          <a:xfrm flipH="1">
            <a:off x="2514600" y="3762375"/>
            <a:ext cx="2428875" cy="646113"/>
          </a:xfrm>
          <a:prstGeom prst="parallelogram">
            <a:avLst>
              <a:gd name="adj" fmla="val 96330"/>
            </a:avLst>
          </a:prstGeom>
          <a:gradFill rotWithShape="1">
            <a:gsLst>
              <a:gs pos="0">
                <a:srgbClr val="CEE6D0"/>
              </a:gs>
              <a:gs pos="100000">
                <a:srgbClr val="E5F2E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4583" name="Freeform 8"/>
          <p:cNvSpPr>
            <a:spLocks/>
          </p:cNvSpPr>
          <p:nvPr/>
        </p:nvSpPr>
        <p:spPr bwMode="gray">
          <a:xfrm>
            <a:off x="2520950" y="3763963"/>
            <a:ext cx="612775" cy="1130300"/>
          </a:xfrm>
          <a:custGeom>
            <a:avLst/>
            <a:gdLst>
              <a:gd name="T0" fmla="*/ 0 w 201"/>
              <a:gd name="T1" fmla="*/ 2147483647 h 370"/>
              <a:gd name="T2" fmla="*/ 2147483647 w 201"/>
              <a:gd name="T3" fmla="*/ 2147483647 h 370"/>
              <a:gd name="T4" fmla="*/ 2147483647 w 201"/>
              <a:gd name="T5" fmla="*/ 2147483647 h 370"/>
              <a:gd name="T6" fmla="*/ 0 w 201"/>
              <a:gd name="T7" fmla="*/ 0 h 370"/>
              <a:gd name="T8" fmla="*/ 0 w 201"/>
              <a:gd name="T9" fmla="*/ 2147483647 h 3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"/>
              <a:gd name="T16" fmla="*/ 0 h 370"/>
              <a:gd name="T17" fmla="*/ 201 w 201"/>
              <a:gd name="T18" fmla="*/ 370 h 3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" h="370">
                <a:moveTo>
                  <a:pt x="0" y="167"/>
                </a:moveTo>
                <a:lnTo>
                  <a:pt x="201" y="370"/>
                </a:lnTo>
                <a:lnTo>
                  <a:pt x="201" y="210"/>
                </a:lnTo>
                <a:lnTo>
                  <a:pt x="0" y="0"/>
                </a:lnTo>
                <a:lnTo>
                  <a:pt x="0" y="167"/>
                </a:lnTo>
                <a:close/>
              </a:path>
            </a:pathLst>
          </a:custGeom>
          <a:gradFill rotWithShape="1">
            <a:gsLst>
              <a:gs pos="0">
                <a:srgbClr val="5F6A60"/>
              </a:gs>
              <a:gs pos="100000">
                <a:srgbClr val="CEE6D0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24584" name="AutoShape 9"/>
          <p:cNvSpPr>
            <a:spLocks noChangeArrowheads="1"/>
          </p:cNvSpPr>
          <p:nvPr/>
        </p:nvSpPr>
        <p:spPr bwMode="gray">
          <a:xfrm flipH="1">
            <a:off x="4327525" y="3246438"/>
            <a:ext cx="2438400" cy="657225"/>
          </a:xfrm>
          <a:prstGeom prst="parallelogram">
            <a:avLst>
              <a:gd name="adj" fmla="val 92256"/>
            </a:avLst>
          </a:prstGeom>
          <a:gradFill rotWithShape="1">
            <a:gsLst>
              <a:gs pos="0">
                <a:srgbClr val="CEE6D0"/>
              </a:gs>
              <a:gs pos="100000">
                <a:srgbClr val="E5F2E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4585" name="Freeform 10"/>
          <p:cNvSpPr>
            <a:spLocks/>
          </p:cNvSpPr>
          <p:nvPr/>
        </p:nvSpPr>
        <p:spPr bwMode="gray">
          <a:xfrm>
            <a:off x="4324350" y="3241675"/>
            <a:ext cx="615950" cy="1163638"/>
          </a:xfrm>
          <a:custGeom>
            <a:avLst/>
            <a:gdLst>
              <a:gd name="T0" fmla="*/ 0 w 201"/>
              <a:gd name="T1" fmla="*/ 2147483647 h 370"/>
              <a:gd name="T2" fmla="*/ 2147483647 w 201"/>
              <a:gd name="T3" fmla="*/ 2147483647 h 370"/>
              <a:gd name="T4" fmla="*/ 2147483647 w 201"/>
              <a:gd name="T5" fmla="*/ 2147483647 h 370"/>
              <a:gd name="T6" fmla="*/ 0 w 201"/>
              <a:gd name="T7" fmla="*/ 0 h 370"/>
              <a:gd name="T8" fmla="*/ 0 w 201"/>
              <a:gd name="T9" fmla="*/ 2147483647 h 3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"/>
              <a:gd name="T16" fmla="*/ 0 h 370"/>
              <a:gd name="T17" fmla="*/ 201 w 201"/>
              <a:gd name="T18" fmla="*/ 370 h 3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" h="370">
                <a:moveTo>
                  <a:pt x="0" y="167"/>
                </a:moveTo>
                <a:lnTo>
                  <a:pt x="201" y="370"/>
                </a:lnTo>
                <a:lnTo>
                  <a:pt x="201" y="210"/>
                </a:lnTo>
                <a:lnTo>
                  <a:pt x="0" y="0"/>
                </a:lnTo>
                <a:lnTo>
                  <a:pt x="0" y="167"/>
                </a:lnTo>
                <a:close/>
              </a:path>
            </a:pathLst>
          </a:custGeom>
          <a:gradFill rotWithShape="1">
            <a:gsLst>
              <a:gs pos="0">
                <a:srgbClr val="5F6A60"/>
              </a:gs>
              <a:gs pos="100000">
                <a:srgbClr val="CEE6D0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pic>
        <p:nvPicPr>
          <p:cNvPr id="24586" name="Picture 11" descr="light_shadow"/>
          <p:cNvPicPr>
            <a:picLocks noChangeAspect="1" noChangeArrowheads="1"/>
          </p:cNvPicPr>
          <p:nvPr/>
        </p:nvPicPr>
        <p:blipFill>
          <a:blip r:embed="rId2">
            <a:lum bright="-76000" contrast="-4000"/>
            <a:grayscl/>
          </a:blip>
          <a:srcRect/>
          <a:stretch>
            <a:fillRect/>
          </a:stretch>
        </p:blipFill>
        <p:spPr bwMode="gray">
          <a:xfrm>
            <a:off x="3163888" y="3922713"/>
            <a:ext cx="100806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2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3076575" y="2962275"/>
            <a:ext cx="11525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17" name="Oval 13"/>
          <p:cNvSpPr>
            <a:spLocks noChangeArrowheads="1"/>
          </p:cNvSpPr>
          <p:nvPr/>
        </p:nvSpPr>
        <p:spPr bwMode="gray">
          <a:xfrm>
            <a:off x="3076575" y="2962275"/>
            <a:ext cx="1144588" cy="1143000"/>
          </a:xfrm>
          <a:prstGeom prst="ellipse">
            <a:avLst/>
          </a:prstGeom>
          <a:gradFill rotWithShape="1">
            <a:gsLst>
              <a:gs pos="0">
                <a:srgbClr val="66FFFF">
                  <a:gamma/>
                  <a:shade val="26275"/>
                  <a:invGamma/>
                  <a:alpha val="89999"/>
                </a:srgbClr>
              </a:gs>
              <a:gs pos="50000">
                <a:srgbClr val="66FFFF">
                  <a:alpha val="45000"/>
                </a:srgbClr>
              </a:gs>
              <a:gs pos="100000">
                <a:srgbClr val="66FFFF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24591" name="Freeform 14"/>
          <p:cNvSpPr>
            <a:spLocks/>
          </p:cNvSpPr>
          <p:nvPr/>
        </p:nvSpPr>
        <p:spPr bwMode="gray">
          <a:xfrm>
            <a:off x="3195638" y="2986088"/>
            <a:ext cx="898525" cy="395287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66FFFF">
                  <a:alpha val="17998"/>
                </a:srgbClr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pic>
        <p:nvPicPr>
          <p:cNvPr id="24592" name="Picture 15" descr="light_shadow"/>
          <p:cNvPicPr>
            <a:picLocks noChangeAspect="1" noChangeArrowheads="1"/>
          </p:cNvPicPr>
          <p:nvPr/>
        </p:nvPicPr>
        <p:blipFill>
          <a:blip r:embed="rId2">
            <a:lum bright="-76000" contrast="-4000"/>
            <a:grayscl/>
          </a:blip>
          <a:srcRect/>
          <a:stretch>
            <a:fillRect/>
          </a:stretch>
        </p:blipFill>
        <p:spPr bwMode="gray">
          <a:xfrm>
            <a:off x="5084763" y="3435350"/>
            <a:ext cx="1008062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3" name="Picture 16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4997450" y="2474913"/>
            <a:ext cx="11525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21" name="Oval 17"/>
          <p:cNvSpPr>
            <a:spLocks noChangeArrowheads="1"/>
          </p:cNvSpPr>
          <p:nvPr/>
        </p:nvSpPr>
        <p:spPr bwMode="gray">
          <a:xfrm>
            <a:off x="4997450" y="2474913"/>
            <a:ext cx="1144588" cy="1143000"/>
          </a:xfrm>
          <a:prstGeom prst="ellipse">
            <a:avLst/>
          </a:prstGeom>
          <a:gradFill rotWithShape="1">
            <a:gsLst>
              <a:gs pos="0">
                <a:srgbClr val="66FFFF">
                  <a:gamma/>
                  <a:shade val="26275"/>
                  <a:invGamma/>
                  <a:alpha val="89999"/>
                </a:srgbClr>
              </a:gs>
              <a:gs pos="50000">
                <a:srgbClr val="66FFFF">
                  <a:alpha val="45000"/>
                </a:srgbClr>
              </a:gs>
              <a:gs pos="100000">
                <a:srgbClr val="66FFFF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24597" name="Freeform 18"/>
          <p:cNvSpPr>
            <a:spLocks/>
          </p:cNvSpPr>
          <p:nvPr/>
        </p:nvSpPr>
        <p:spPr bwMode="gray">
          <a:xfrm>
            <a:off x="5116513" y="2498725"/>
            <a:ext cx="898525" cy="395288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66FFFF">
                  <a:alpha val="17998"/>
                </a:srgbClr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24598" name="Text Box 19"/>
          <p:cNvSpPr txBox="1">
            <a:spLocks noChangeArrowheads="1"/>
          </p:cNvSpPr>
          <p:nvPr/>
        </p:nvSpPr>
        <p:spPr bwMode="auto">
          <a:xfrm>
            <a:off x="3082925" y="3286125"/>
            <a:ext cx="1350963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h-TH" sz="2800" b="1">
                <a:latin typeface="TH SarabunPSK" pitchFamily="34" charset="-34"/>
                <a:cs typeface="TH SarabunPSK" pitchFamily="34" charset="-34"/>
              </a:rPr>
              <a:t>วิชาที่สอบ</a:t>
            </a:r>
            <a:endParaRPr lang="en-US" sz="28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599" name="Text Box 21"/>
          <p:cNvSpPr txBox="1">
            <a:spLocks noChangeArrowheads="1"/>
          </p:cNvSpPr>
          <p:nvPr/>
        </p:nvSpPr>
        <p:spPr bwMode="black">
          <a:xfrm>
            <a:off x="1528763" y="5037138"/>
            <a:ext cx="1138237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0650" indent="-120650" algn="ctr">
              <a:lnSpc>
                <a:spcPct val="60000"/>
              </a:lnSpc>
              <a:spcBef>
                <a:spcPct val="50000"/>
              </a:spcBef>
              <a:buClr>
                <a:srgbClr val="1C1C1C"/>
              </a:buClr>
            </a:pPr>
            <a:r>
              <a:rPr lang="th-TH" sz="2800" dirty="0">
                <a:solidFill>
                  <a:srgbClr val="333333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8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ปรนัย</a:t>
            </a:r>
            <a:endParaRPr lang="en-US" sz="28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  <a:p>
            <a:pPr marL="120650" indent="-120650">
              <a:lnSpc>
                <a:spcPct val="60000"/>
              </a:lnSpc>
              <a:spcBef>
                <a:spcPct val="50000"/>
              </a:spcBef>
              <a:buClr>
                <a:srgbClr val="1C1C1C"/>
              </a:buClr>
            </a:pPr>
            <a:endParaRPr lang="en-US" sz="1000" dirty="0">
              <a:solidFill>
                <a:srgbClr val="333333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 rot="-1297425" flipH="1" flipV="1">
            <a:off x="3190875" y="3829050"/>
            <a:ext cx="1062038" cy="254000"/>
            <a:chOff x="2532" y="1051"/>
            <a:chExt cx="893" cy="246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24664" name="AutoShape 26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65" name="AutoShape 27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66" name="AutoShape 28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67" name="AutoShape 29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  <p:grpSp>
          <p:nvGrpSpPr>
            <p:cNvPr id="4" name="Group 30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24660" name="AutoShape 31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61" name="AutoShape 32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62" name="AutoShape 33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63" name="AutoShape 34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</p:grpSp>
      <p:grpSp>
        <p:nvGrpSpPr>
          <p:cNvPr id="5" name="Group 35"/>
          <p:cNvGrpSpPr>
            <a:grpSpLocks/>
          </p:cNvGrpSpPr>
          <p:nvPr/>
        </p:nvGrpSpPr>
        <p:grpSpPr bwMode="auto">
          <a:xfrm rot="-1297425" flipH="1" flipV="1">
            <a:off x="5040313" y="3325813"/>
            <a:ext cx="1062037" cy="254000"/>
            <a:chOff x="2532" y="1051"/>
            <a:chExt cx="893" cy="246"/>
          </a:xfrm>
        </p:grpSpPr>
        <p:grpSp>
          <p:nvGrpSpPr>
            <p:cNvPr id="6" name="Group 36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24654" name="AutoShape 37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55" name="AutoShape 38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56" name="AutoShape 39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57" name="AutoShape 40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  <p:grpSp>
          <p:nvGrpSpPr>
            <p:cNvPr id="7" name="Group 41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24650" name="AutoShape 42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51" name="AutoShape 43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52" name="AutoShape 44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53" name="AutoShape 45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</p:grpSp>
      <p:sp>
        <p:nvSpPr>
          <p:cNvPr id="24602" name="Rectangle 47"/>
          <p:cNvSpPr>
            <a:spLocks noChangeArrowheads="1"/>
          </p:cNvSpPr>
          <p:nvPr/>
        </p:nvSpPr>
        <p:spPr bwMode="gray">
          <a:xfrm>
            <a:off x="6781800" y="3352800"/>
            <a:ext cx="1835150" cy="431800"/>
          </a:xfrm>
          <a:prstGeom prst="rect">
            <a:avLst/>
          </a:prstGeom>
          <a:gradFill rotWithShape="1">
            <a:gsLst>
              <a:gs pos="0">
                <a:srgbClr val="C5E1C7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4603" name="AutoShape 48"/>
          <p:cNvSpPr>
            <a:spLocks noChangeArrowheads="1"/>
          </p:cNvSpPr>
          <p:nvPr/>
        </p:nvSpPr>
        <p:spPr bwMode="gray">
          <a:xfrm flipH="1">
            <a:off x="6162675" y="2752725"/>
            <a:ext cx="2438400" cy="657225"/>
          </a:xfrm>
          <a:prstGeom prst="parallelogram">
            <a:avLst>
              <a:gd name="adj" fmla="val 92256"/>
            </a:avLst>
          </a:prstGeom>
          <a:gradFill rotWithShape="1">
            <a:gsLst>
              <a:gs pos="0">
                <a:srgbClr val="CEE6D0"/>
              </a:gs>
              <a:gs pos="100000">
                <a:srgbClr val="E5F2E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4604" name="Freeform 49"/>
          <p:cNvSpPr>
            <a:spLocks/>
          </p:cNvSpPr>
          <p:nvPr/>
        </p:nvSpPr>
        <p:spPr bwMode="gray">
          <a:xfrm>
            <a:off x="6159500" y="2747963"/>
            <a:ext cx="615950" cy="1163637"/>
          </a:xfrm>
          <a:custGeom>
            <a:avLst/>
            <a:gdLst>
              <a:gd name="T0" fmla="*/ 0 w 201"/>
              <a:gd name="T1" fmla="*/ 2147483647 h 370"/>
              <a:gd name="T2" fmla="*/ 2147483647 w 201"/>
              <a:gd name="T3" fmla="*/ 2147483647 h 370"/>
              <a:gd name="T4" fmla="*/ 2147483647 w 201"/>
              <a:gd name="T5" fmla="*/ 2147483647 h 370"/>
              <a:gd name="T6" fmla="*/ 0 w 201"/>
              <a:gd name="T7" fmla="*/ 0 h 370"/>
              <a:gd name="T8" fmla="*/ 0 w 201"/>
              <a:gd name="T9" fmla="*/ 2147483647 h 3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"/>
              <a:gd name="T16" fmla="*/ 0 h 370"/>
              <a:gd name="T17" fmla="*/ 201 w 201"/>
              <a:gd name="T18" fmla="*/ 370 h 3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" h="370">
                <a:moveTo>
                  <a:pt x="0" y="167"/>
                </a:moveTo>
                <a:lnTo>
                  <a:pt x="201" y="370"/>
                </a:lnTo>
                <a:lnTo>
                  <a:pt x="201" y="210"/>
                </a:lnTo>
                <a:lnTo>
                  <a:pt x="0" y="0"/>
                </a:lnTo>
                <a:lnTo>
                  <a:pt x="0" y="167"/>
                </a:lnTo>
                <a:close/>
              </a:path>
            </a:pathLst>
          </a:custGeom>
          <a:gradFill rotWithShape="1">
            <a:gsLst>
              <a:gs pos="0">
                <a:srgbClr val="5F6A60"/>
              </a:gs>
              <a:gs pos="100000">
                <a:srgbClr val="CEE6D0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pic>
        <p:nvPicPr>
          <p:cNvPr id="24605" name="Picture 50" descr="light_shadow"/>
          <p:cNvPicPr>
            <a:picLocks noChangeAspect="1" noChangeArrowheads="1"/>
          </p:cNvPicPr>
          <p:nvPr/>
        </p:nvPicPr>
        <p:blipFill>
          <a:blip r:embed="rId2">
            <a:lum bright="-76000" contrast="-4000"/>
            <a:grayscl/>
          </a:blip>
          <a:srcRect/>
          <a:stretch>
            <a:fillRect/>
          </a:stretch>
        </p:blipFill>
        <p:spPr bwMode="gray">
          <a:xfrm>
            <a:off x="6919913" y="2941638"/>
            <a:ext cx="100806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6" name="Picture 51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6832600" y="1981200"/>
            <a:ext cx="11525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56" name="Oval 52"/>
          <p:cNvSpPr>
            <a:spLocks noChangeArrowheads="1"/>
          </p:cNvSpPr>
          <p:nvPr/>
        </p:nvSpPr>
        <p:spPr bwMode="gray">
          <a:xfrm>
            <a:off x="6832600" y="1981200"/>
            <a:ext cx="1144588" cy="1143000"/>
          </a:xfrm>
          <a:prstGeom prst="ellipse">
            <a:avLst/>
          </a:prstGeom>
          <a:gradFill rotWithShape="1">
            <a:gsLst>
              <a:gs pos="0">
                <a:srgbClr val="66FFFF">
                  <a:gamma/>
                  <a:shade val="26275"/>
                  <a:invGamma/>
                  <a:alpha val="89999"/>
                </a:srgbClr>
              </a:gs>
              <a:gs pos="50000">
                <a:srgbClr val="66FFFF">
                  <a:alpha val="45000"/>
                </a:srgbClr>
              </a:gs>
              <a:gs pos="100000">
                <a:srgbClr val="66FFFF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24610" name="Freeform 53"/>
          <p:cNvSpPr>
            <a:spLocks/>
          </p:cNvSpPr>
          <p:nvPr/>
        </p:nvSpPr>
        <p:spPr bwMode="gray">
          <a:xfrm>
            <a:off x="6951663" y="2005013"/>
            <a:ext cx="898525" cy="395287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66FFFF">
                  <a:alpha val="17998"/>
                </a:srgbClr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24611" name="Text Box 54"/>
          <p:cNvSpPr txBox="1">
            <a:spLocks noChangeArrowheads="1"/>
          </p:cNvSpPr>
          <p:nvPr/>
        </p:nvSpPr>
        <p:spPr bwMode="auto">
          <a:xfrm>
            <a:off x="6858000" y="2295525"/>
            <a:ext cx="1247775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เวลาสอบ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8" name="Group 56"/>
          <p:cNvGrpSpPr>
            <a:grpSpLocks/>
          </p:cNvGrpSpPr>
          <p:nvPr/>
        </p:nvGrpSpPr>
        <p:grpSpPr bwMode="auto">
          <a:xfrm rot="-1297425" flipH="1" flipV="1">
            <a:off x="6875463" y="2832100"/>
            <a:ext cx="1062037" cy="254000"/>
            <a:chOff x="2532" y="1051"/>
            <a:chExt cx="893" cy="246"/>
          </a:xfrm>
        </p:grpSpPr>
        <p:grpSp>
          <p:nvGrpSpPr>
            <p:cNvPr id="9" name="Group 57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24644" name="AutoShape 58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45" name="AutoShape 59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46" name="AutoShape 60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47" name="AutoShape 61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  <p:grpSp>
          <p:nvGrpSpPr>
            <p:cNvPr id="10" name="Group 62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24640" name="AutoShape 63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41" name="AutoShape 64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42" name="AutoShape 65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43" name="AutoShape 66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</p:grpSp>
      <p:sp>
        <p:nvSpPr>
          <p:cNvPr id="98371" name="Freeform 67"/>
          <p:cNvSpPr>
            <a:spLocks/>
          </p:cNvSpPr>
          <p:nvPr/>
        </p:nvSpPr>
        <p:spPr bwMode="gray">
          <a:xfrm>
            <a:off x="701675" y="4256088"/>
            <a:ext cx="612775" cy="1130300"/>
          </a:xfrm>
          <a:custGeom>
            <a:avLst/>
            <a:gdLst/>
            <a:ahLst/>
            <a:cxnLst>
              <a:cxn ang="0">
                <a:pos x="3" y="292"/>
              </a:cxn>
              <a:cxn ang="0">
                <a:pos x="386" y="712"/>
              </a:cxn>
              <a:cxn ang="0">
                <a:pos x="386" y="404"/>
              </a:cxn>
              <a:cxn ang="0">
                <a:pos x="0" y="0"/>
              </a:cxn>
              <a:cxn ang="0">
                <a:pos x="3" y="292"/>
              </a:cxn>
            </a:cxnLst>
            <a:rect l="0" t="0" r="r" b="b"/>
            <a:pathLst>
              <a:path w="386" h="712">
                <a:moveTo>
                  <a:pt x="3" y="292"/>
                </a:moveTo>
                <a:lnTo>
                  <a:pt x="386" y="712"/>
                </a:lnTo>
                <a:lnTo>
                  <a:pt x="386" y="404"/>
                </a:lnTo>
                <a:lnTo>
                  <a:pt x="0" y="0"/>
                </a:lnTo>
                <a:lnTo>
                  <a:pt x="3" y="292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36471"/>
                  <a:invGamma/>
                </a:schemeClr>
              </a:gs>
              <a:gs pos="100000">
                <a:schemeClr val="accent2">
                  <a:alpha val="8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/>
          </a:p>
        </p:txBody>
      </p:sp>
      <p:pic>
        <p:nvPicPr>
          <p:cNvPr id="24614" name="Picture 68" descr="light_shadow"/>
          <p:cNvPicPr>
            <a:picLocks noChangeAspect="1" noChangeArrowheads="1"/>
          </p:cNvPicPr>
          <p:nvPr/>
        </p:nvPicPr>
        <p:blipFill>
          <a:blip r:embed="rId2">
            <a:lum bright="-76000" contrast="-4000"/>
            <a:grayscl/>
          </a:blip>
          <a:srcRect/>
          <a:stretch>
            <a:fillRect/>
          </a:stretch>
        </p:blipFill>
        <p:spPr bwMode="gray">
          <a:xfrm>
            <a:off x="1339850" y="4365625"/>
            <a:ext cx="1008063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15" name="Picture 69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1252538" y="3405188"/>
            <a:ext cx="11525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74" name="Oval 70"/>
          <p:cNvSpPr>
            <a:spLocks noChangeArrowheads="1"/>
          </p:cNvSpPr>
          <p:nvPr/>
        </p:nvSpPr>
        <p:spPr bwMode="gray">
          <a:xfrm>
            <a:off x="1252538" y="3405188"/>
            <a:ext cx="1144587" cy="1143000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shade val="26275"/>
                  <a:invGamma/>
                  <a:alpha val="89999"/>
                </a:schemeClr>
              </a:gs>
              <a:gs pos="50000">
                <a:schemeClr val="accent2">
                  <a:alpha val="45000"/>
                </a:schemeClr>
              </a:gs>
              <a:gs pos="100000">
                <a:schemeClr val="accent2">
                  <a:gamma/>
                  <a:shade val="26275"/>
                  <a:invGamma/>
                  <a:alpha val="89999"/>
                </a:scheme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24617" name="Freeform 71"/>
          <p:cNvSpPr>
            <a:spLocks/>
          </p:cNvSpPr>
          <p:nvPr/>
        </p:nvSpPr>
        <p:spPr bwMode="gray">
          <a:xfrm>
            <a:off x="1371600" y="3429000"/>
            <a:ext cx="898525" cy="395288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2">
                  <a:alpha val="17998"/>
                </a:schemeClr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24618" name="Text Box 72"/>
          <p:cNvSpPr txBox="1">
            <a:spLocks noChangeArrowheads="1"/>
          </p:cNvSpPr>
          <p:nvPr/>
        </p:nvSpPr>
        <p:spPr bwMode="auto">
          <a:xfrm>
            <a:off x="1371600" y="3667125"/>
            <a:ext cx="1117600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h-TH" sz="2800" b="1">
                <a:latin typeface="TH SarabunPSK" pitchFamily="34" charset="-34"/>
                <a:cs typeface="TH SarabunPSK" pitchFamily="34" charset="-34"/>
              </a:rPr>
              <a:t>ข้อสอบ</a:t>
            </a:r>
            <a:endParaRPr lang="en-US" sz="2800" b="1"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11" name="Group 73"/>
          <p:cNvGrpSpPr>
            <a:grpSpLocks/>
          </p:cNvGrpSpPr>
          <p:nvPr/>
        </p:nvGrpSpPr>
        <p:grpSpPr bwMode="auto">
          <a:xfrm rot="-1297425" flipH="1" flipV="1">
            <a:off x="1366838" y="4271963"/>
            <a:ext cx="1062037" cy="254000"/>
            <a:chOff x="2532" y="1051"/>
            <a:chExt cx="893" cy="246"/>
          </a:xfrm>
        </p:grpSpPr>
        <p:grpSp>
          <p:nvGrpSpPr>
            <p:cNvPr id="12" name="Group 74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24634" name="AutoShape 75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35" name="AutoShape 76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36" name="AutoShape 77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37" name="AutoShape 78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  <p:grpSp>
          <p:nvGrpSpPr>
            <p:cNvPr id="13" name="Group 79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24630" name="AutoShape 80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31" name="AutoShape 81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32" name="AutoShape 82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24633" name="AutoShape 83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5F5F5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</p:grpSp>
      <p:sp>
        <p:nvSpPr>
          <p:cNvPr id="87" name="TextBox 86"/>
          <p:cNvSpPr txBox="1"/>
          <p:nvPr/>
        </p:nvSpPr>
        <p:spPr>
          <a:xfrm>
            <a:off x="3200400" y="4800600"/>
            <a:ext cx="3429000" cy="11510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20650" indent="-120650" algn="thaiDist">
              <a:lnSpc>
                <a:spcPct val="60000"/>
              </a:lnSpc>
              <a:spcBef>
                <a:spcPct val="50000"/>
              </a:spcBef>
              <a:buClr>
                <a:srgbClr val="1C1C1C"/>
              </a:buClr>
              <a:buFont typeface="Arial" pitchFamily="34" charset="0"/>
              <a:buChar char="•"/>
              <a:defRPr/>
            </a:pPr>
            <a:r>
              <a:rPr lang="th-TH" sz="24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 หมวดวิชาพื้นฐานทางด้านวิศวกรรม</a:t>
            </a:r>
          </a:p>
          <a:p>
            <a:pPr marL="120650" indent="-120650" algn="thaiDist">
              <a:lnSpc>
                <a:spcPct val="60000"/>
              </a:lnSpc>
              <a:spcBef>
                <a:spcPct val="50000"/>
              </a:spcBef>
              <a:buClr>
                <a:srgbClr val="1C1C1C"/>
              </a:buClr>
              <a:buFont typeface="Arial" pitchFamily="34" charset="0"/>
              <a:buChar char="•"/>
              <a:defRPr/>
            </a:pPr>
            <a:r>
              <a:rPr lang="th-TH" sz="24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 หมวดวิชาเฉพาะทางวิศวกรรม</a:t>
            </a:r>
            <a:endParaRPr lang="en-US" sz="2400" b="1" dirty="0">
              <a:solidFill>
                <a:srgbClr val="3333CC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9" name="Rectangle 2"/>
          <p:cNvSpPr>
            <a:spLocks noChangeArrowheads="1"/>
          </p:cNvSpPr>
          <p:nvPr/>
        </p:nvSpPr>
        <p:spPr bwMode="auto">
          <a:xfrm>
            <a:off x="1143000" y="152400"/>
            <a:ext cx="7489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spcBef>
                <a:spcPct val="50000"/>
              </a:spcBef>
              <a:defRPr/>
            </a:pPr>
            <a:r>
              <a:rPr lang="th-TH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การทดสอบความรู้ </a:t>
            </a:r>
            <a:r>
              <a:rPr lang="th-TH" sz="5400" b="1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ระดับภาคีวิศวกร</a:t>
            </a:r>
            <a:endParaRPr lang="en-US" sz="5400" b="1" i="1" u="sng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22" name="Text Box 20"/>
          <p:cNvSpPr txBox="1">
            <a:spLocks noChangeArrowheads="1"/>
          </p:cNvSpPr>
          <p:nvPr/>
        </p:nvSpPr>
        <p:spPr bwMode="auto">
          <a:xfrm>
            <a:off x="4648200" y="2590800"/>
            <a:ext cx="1828800" cy="862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th-TH" sz="2500" b="1">
                <a:latin typeface="TH SarabunPSK" pitchFamily="34" charset="-34"/>
                <a:cs typeface="TH SarabunPSK" pitchFamily="34" charset="-34"/>
              </a:rPr>
              <a:t>เกณฑ์</a:t>
            </a:r>
          </a:p>
          <a:p>
            <a:pPr algn="ctr" eaLnBrk="0" hangingPunct="0"/>
            <a:r>
              <a:rPr lang="th-TH" sz="2500" b="1">
                <a:latin typeface="TH SarabunPSK" pitchFamily="34" charset="-34"/>
                <a:cs typeface="TH SarabunPSK" pitchFamily="34" charset="-34"/>
              </a:rPr>
              <a:t>การสอบ</a:t>
            </a:r>
            <a:endParaRPr lang="en-US" sz="25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23" name="TextBox 89"/>
          <p:cNvSpPr txBox="1">
            <a:spLocks noChangeArrowheads="1"/>
          </p:cNvSpPr>
          <p:nvPr/>
        </p:nvSpPr>
        <p:spPr bwMode="auto">
          <a:xfrm>
            <a:off x="4572000" y="3786190"/>
            <a:ext cx="2667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>
                <a:solidFill>
                  <a:srgbClr val="008000"/>
                </a:solidFill>
                <a:latin typeface="TH SarabunPSK" pitchFamily="34" charset="-34"/>
                <a:cs typeface="TH SarabunPSK" pitchFamily="34" charset="-34"/>
              </a:rPr>
              <a:t>ไม่น้อยกว่าร้อยละหก</a:t>
            </a:r>
            <a:r>
              <a:rPr lang="th-TH" sz="2400" b="1" dirty="0" smtClean="0">
                <a:solidFill>
                  <a:srgbClr val="008000"/>
                </a:solidFill>
                <a:latin typeface="TH SarabunPSK" pitchFamily="34" charset="-34"/>
                <a:cs typeface="TH SarabunPSK" pitchFamily="34" charset="-34"/>
              </a:rPr>
              <a:t>สิบ</a:t>
            </a:r>
          </a:p>
          <a:p>
            <a:pPr algn="ctr"/>
            <a:r>
              <a:rPr lang="th-TH" sz="2400" b="1" u="sng" dirty="0" smtClean="0">
                <a:solidFill>
                  <a:srgbClr val="008000"/>
                </a:solidFill>
                <a:latin typeface="TH SarabunPSK" pitchFamily="34" charset="-34"/>
                <a:cs typeface="TH SarabunPSK" pitchFamily="34" charset="-34"/>
              </a:rPr>
              <a:t>ในแต่</a:t>
            </a:r>
            <a:r>
              <a:rPr lang="th-TH" sz="2400" b="1" u="sng" dirty="0">
                <a:solidFill>
                  <a:srgbClr val="008000"/>
                </a:solidFill>
                <a:latin typeface="TH SarabunPSK" pitchFamily="34" charset="-34"/>
                <a:cs typeface="TH SarabunPSK" pitchFamily="34" charset="-34"/>
              </a:rPr>
              <a:t>ละหมวดวิชา</a:t>
            </a:r>
          </a:p>
        </p:txBody>
      </p:sp>
      <p:sp>
        <p:nvSpPr>
          <p:cNvPr id="24624" name="Text Box 21"/>
          <p:cNvSpPr txBox="1">
            <a:spLocks noChangeArrowheads="1"/>
          </p:cNvSpPr>
          <p:nvPr/>
        </p:nvSpPr>
        <p:spPr bwMode="black">
          <a:xfrm>
            <a:off x="6715140" y="3357562"/>
            <a:ext cx="1828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0650" indent="-120650" algn="ctr">
              <a:lnSpc>
                <a:spcPct val="60000"/>
              </a:lnSpc>
              <a:spcBef>
                <a:spcPct val="50000"/>
              </a:spcBef>
              <a:buClr>
                <a:srgbClr val="1C1C1C"/>
              </a:buClr>
            </a:pPr>
            <a:r>
              <a:rPr lang="th-TH" sz="24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3 ชั่วโมงในแต่ละหมวดวิชา</a:t>
            </a:r>
            <a:endParaRPr lang="en-US" sz="2400" b="1" dirty="0">
              <a:solidFill>
                <a:srgbClr val="7030A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4625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4786322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26" name="Picture 5" descr="C:\Office2007\MEDIA\OFFICE12\Lines\BD21390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6076950"/>
            <a:ext cx="7086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27" name="สี่เหลี่ยมผืนผ้า 85"/>
          <p:cNvSpPr>
            <a:spLocks noChangeArrowheads="1"/>
          </p:cNvSpPr>
          <p:nvPr/>
        </p:nvSpPr>
        <p:spPr bwMode="auto">
          <a:xfrm>
            <a:off x="1000100" y="785795"/>
            <a:ext cx="71438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40000"/>
              </a:lnSpc>
            </a:pPr>
            <a:r>
              <a:rPr lang="th-TH" sz="30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ผู้ที่ยื่นขอรับใบอนุญาตฯ ตั้งแต่วันที่ </a:t>
            </a:r>
            <a:r>
              <a:rPr lang="en-US" sz="30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30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มกราคม พ</a:t>
            </a:r>
            <a:r>
              <a:rPr lang="en-US" sz="30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30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ศ</a:t>
            </a:r>
            <a:r>
              <a:rPr lang="en-US" sz="30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. 2552 </a:t>
            </a:r>
            <a:endParaRPr lang="th-TH" sz="3000" b="1" dirty="0">
              <a:solidFill>
                <a:srgbClr val="3333CC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eaLnBrk="0" hangingPunct="0"/>
            <a:r>
              <a:rPr lang="en-US" sz="3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จากทุกหลักสูตรที่ผ่านการรับรองจากสภาวิศวกร หรือ </a:t>
            </a:r>
            <a:r>
              <a:rPr lang="th-TH" sz="3000" b="1" dirty="0" err="1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ก.ว.</a:t>
            </a:r>
            <a:r>
              <a:rPr lang="th-TH" sz="3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)</a:t>
            </a:r>
            <a:endParaRPr lang="en-US" sz="30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eaLnBrk="0" hangingPunct="0"/>
            <a:r>
              <a:rPr lang="th-TH" sz="3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จะต้องผ่านการทดสอบ</a:t>
            </a:r>
            <a:r>
              <a:rPr lang="th-TH" sz="3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ความรู้ระดับภาคีวิศวกรทุก</a:t>
            </a:r>
            <a:r>
              <a:rPr lang="th-TH" sz="3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คน</a:t>
            </a:r>
            <a:endParaRPr lang="en-US" sz="30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8" name="ตัวยึดหมายเลขภาพนิ่ง 8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8</a:t>
            </a:fld>
            <a:endParaRPr lang="th-TH"/>
          </a:p>
        </p:txBody>
      </p:sp>
      <p:pic>
        <p:nvPicPr>
          <p:cNvPr id="90" name="รูปภาพ 0" descr="logo-bg-whit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262" y="204327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80" y="152400"/>
            <a:ext cx="8362920" cy="76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ข้อเสนอแนะการเตรียมความพร้อมในการสอบภาคีวิศวกร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701118" cy="5638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None/>
            </a:pPr>
            <a:r>
              <a:rPr lang="th-TH" sz="2900" b="1" u="sng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ผู้ขอรับใบอนุญาตฯ</a:t>
            </a:r>
            <a:r>
              <a:rPr lang="th-TH" sz="2900" b="1" u="sng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sz="2900" b="1" dirty="0" smtClean="0">
                <a:latin typeface="TH SarabunPSK" pitchFamily="34" charset="-34"/>
                <a:cs typeface="TH SarabunPSK" pitchFamily="34" charset="-34"/>
              </a:rPr>
              <a:t> ทำความเข้าใจข้อบังคับ ระเบียบ และ วิธีการ ฯลฯ</a:t>
            </a:r>
          </a:p>
          <a:p>
            <a:r>
              <a:rPr lang="th-TH" sz="2900" b="1" dirty="0" smtClean="0">
                <a:latin typeface="TH SarabunPSK" pitchFamily="34" charset="-34"/>
                <a:cs typeface="TH SarabunPSK" pitchFamily="34" charset="-34"/>
              </a:rPr>
              <a:t> ทดลองทำข้อสอบ โดยศึกษาข้อมูลจากเว็บไซด์สภาวิศวกร</a:t>
            </a:r>
          </a:p>
          <a:p>
            <a:r>
              <a:rPr lang="th-TH" sz="2900" b="1" dirty="0" smtClean="0">
                <a:latin typeface="TH SarabunPSK" pitchFamily="34" charset="-34"/>
                <a:cs typeface="TH SarabunPSK" pitchFamily="34" charset="-34"/>
              </a:rPr>
              <a:t> ทำการประเมินผลตนเองหลังทดลองทำข้อสอบแล้ว</a:t>
            </a:r>
          </a:p>
          <a:p>
            <a:r>
              <a:rPr lang="th-TH" sz="2900" b="1" dirty="0" smtClean="0">
                <a:latin typeface="TH SarabunPSK" pitchFamily="34" charset="-34"/>
                <a:cs typeface="TH SarabunPSK" pitchFamily="34" charset="-34"/>
              </a:rPr>
              <a:t> ทบทวนความรู้ในสิ่งที่ทำข้อสอบไม่ได้</a:t>
            </a:r>
          </a:p>
          <a:p>
            <a:pPr>
              <a:buFont typeface="Wingdings" pitchFamily="2" charset="2"/>
              <a:buNone/>
            </a:pPr>
            <a:r>
              <a:rPr lang="th-TH" sz="2900" b="1" u="sng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สถาบันการศึกษา 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จัดหลักสูตรให้มีเนื้อหาสาระและเงื่อนไขการรับรองฯ</a:t>
            </a:r>
            <a:endParaRPr lang="en-US" sz="28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จัด</a:t>
            </a:r>
            <a:r>
              <a:rPr lang="th-TH" sz="2800" b="1" dirty="0" err="1" smtClean="0">
                <a:latin typeface="TH SarabunPSK" pitchFamily="34" charset="-34"/>
                <a:cs typeface="TH SarabunPSK" pitchFamily="34" charset="-34"/>
              </a:rPr>
              <a:t>ติว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เข้มในเนื้อหาสาระที่สภาวิศวกรให้ความสำคัญ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ควรให้นักศึกษาลองทำข้อสอบและเฉลยเพื่อเพิ่มพูนความรู้ความเข้าใจ</a:t>
            </a:r>
          </a:p>
          <a:p>
            <a:pPr>
              <a:buFont typeface="Wingdings" pitchFamily="2" charset="2"/>
              <a:buNone/>
            </a:pPr>
            <a:endParaRPr lang="th-TH" sz="1500" b="1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buFont typeface="Wingdings" pitchFamily="2" charset="2"/>
              <a:buNone/>
            </a:pPr>
            <a:r>
              <a:rPr lang="th-TH" sz="25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คะแนนผ่านแต่ละกลุ่มวิชาที่สอบ (กลุ่มวิชาพื้นฐานและกลุ่มวิชาเฉพาะสาขา)  ไม่น้อยกว่า 60 % 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9</a:t>
            </a:fld>
            <a:endParaRPr lang="th-TH"/>
          </a:p>
        </p:txBody>
      </p:sp>
      <p:pic>
        <p:nvPicPr>
          <p:cNvPr id="205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238" y="109801"/>
            <a:ext cx="884594" cy="84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098563" y="269375"/>
            <a:ext cx="7500990" cy="7143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เกณฑ์การทดสอบความรู้ฯ ระดับภาคีวิศวกร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81000" y="1319458"/>
            <a:ext cx="8477280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การทดสอบความรู้ฯ แบ่งเป็น 2 หมวดวิชา ประกอบด้วย</a:t>
            </a:r>
            <a:endParaRPr lang="th-TH" sz="4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0" lvl="1">
              <a:lnSpc>
                <a:spcPts val="3000"/>
              </a:lnSpc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th-TH" sz="40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หมวดวิชาพื้นฐานทางวิศวกรรม  จำนวน 4 วิชา</a:t>
            </a:r>
          </a:p>
          <a:p>
            <a:pPr marL="0" lvl="1">
              <a:lnSpc>
                <a:spcPts val="3000"/>
              </a:lnSpc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th-TH" sz="40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หมวดวิชาเฉพาะทางวิศวกรรม   จำนวน 4 วิชา/</a:t>
            </a:r>
            <a:r>
              <a:rPr lang="th-TH" sz="4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กลุ่ม</a:t>
            </a:r>
          </a:p>
          <a:p>
            <a:pPr marL="0" lvl="1">
              <a:lnSpc>
                <a:spcPts val="3000"/>
              </a:lnSpc>
              <a:spcAft>
                <a:spcPts val="1200"/>
              </a:spcAft>
              <a:defRPr/>
            </a:pPr>
            <a:r>
              <a:rPr lang="th-TH" sz="4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    (วิชาบังคับสอบ 3 วิชา เลือกได้ 1 วิชา)</a:t>
            </a:r>
          </a:p>
          <a:p>
            <a:pPr marL="0" lvl="1">
              <a:lnSpc>
                <a:spcPts val="3000"/>
              </a:lnSpc>
              <a:spcAft>
                <a:spcPts val="1200"/>
              </a:spcAft>
              <a:defRPr/>
            </a:pPr>
            <a:r>
              <a:rPr lang="th-TH" sz="4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2. แต่</a:t>
            </a: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ละหมวดวิชา มีจำนวนข้อสอบรวมทั้งหมด 100 </a:t>
            </a: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ข้อ</a:t>
            </a:r>
          </a:p>
          <a:p>
            <a:pPr marL="0" lvl="1">
              <a:lnSpc>
                <a:spcPts val="3000"/>
              </a:lnSpc>
              <a:spcAft>
                <a:spcPts val="1200"/>
              </a:spcAft>
              <a:defRPr/>
            </a:pP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3. เวลา</a:t>
            </a: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สอบหมวดวิชาละ  3 ชั่วโมง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0034" y="4643446"/>
            <a:ext cx="8229600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ts val="4100"/>
              </a:lnSpc>
              <a:spcAft>
                <a:spcPts val="1200"/>
              </a:spcAft>
              <a:buFont typeface="+mj-lt"/>
              <a:buAutoNum type="arabicPeriod" startAt="4"/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ข้อสอบ</a:t>
            </a: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th-TH" sz="40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ปรนัย</a:t>
            </a:r>
            <a:r>
              <a:rPr lang="en-US" sz="40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4 </a:t>
            </a:r>
            <a:r>
              <a:rPr lang="th-TH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ตัวเลือก </a:t>
            </a:r>
          </a:p>
          <a:p>
            <a:pPr marL="514350" indent="-514350">
              <a:lnSpc>
                <a:spcPts val="4100"/>
              </a:lnSpc>
              <a:spcAft>
                <a:spcPts val="1200"/>
              </a:spcAft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	คะแนนแต่ละข้อเท่ากับ 1 คะแนน </a:t>
            </a:r>
          </a:p>
          <a:p>
            <a:pPr marL="355600" indent="-355600">
              <a:lnSpc>
                <a:spcPts val="4100"/>
              </a:lnSpc>
              <a:spcAft>
                <a:spcPts val="1200"/>
              </a:spcAft>
              <a:defRPr/>
            </a:pPr>
            <a:r>
              <a:rPr lang="th-TH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H SarabunPSK" pitchFamily="34" charset="-34"/>
                <a:cs typeface="TH SarabunPSK" pitchFamily="34" charset="-34"/>
              </a:rPr>
              <a:t>	* ข้อที่ตอบผิดหรือไม่ตอบ คะแนนจะเท่ากับศูนย์  </a:t>
            </a:r>
            <a:r>
              <a:rPr lang="th-TH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H SarabunPSK" pitchFamily="34" charset="-34"/>
                <a:cs typeface="TH SarabunPSK" pitchFamily="34" charset="-34"/>
              </a:rPr>
              <a:t>*</a:t>
            </a:r>
            <a:endParaRPr lang="th-TH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5670D-9ADE-41EC-B54A-6A38F9F6BE99}" type="slidenum">
              <a:rPr lang="th-TH" smtClean="0"/>
              <a:pPr>
                <a:defRPr/>
              </a:pPr>
              <a:t>10</a:t>
            </a:fld>
            <a:endParaRPr lang="th-TH"/>
          </a:p>
        </p:txBody>
      </p:sp>
      <p:pic>
        <p:nvPicPr>
          <p:cNvPr id="9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279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85720" y="2714620"/>
            <a:ext cx="8382000" cy="3489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1950" indent="-361950">
              <a:lnSpc>
                <a:spcPts val="4000"/>
              </a:lnSpc>
              <a:spcAft>
                <a:spcPts val="1200"/>
              </a:spcAft>
              <a:buFont typeface="+mj-lt"/>
              <a:buAutoNum type="arabicPeriod" startAt="6"/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ค่าสมัครสอบ 1,500 </a:t>
            </a: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บาท/ครั้ง</a:t>
            </a:r>
            <a:endParaRPr lang="th-TH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61950" indent="-361950">
              <a:lnSpc>
                <a:spcPts val="4000"/>
              </a:lnSpc>
              <a:spcAft>
                <a:spcPts val="1200"/>
              </a:spcAft>
              <a:buFont typeface="+mj-lt"/>
              <a:buAutoNum type="arabicPeriod" startAt="6"/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จัดสอบโดยระบบคอมพิวเตอร์  และสุ่มข้อสอบอัตโนมัติ</a:t>
            </a:r>
          </a:p>
          <a:p>
            <a:pPr marL="361950" indent="-361950">
              <a:lnSpc>
                <a:spcPts val="4000"/>
              </a:lnSpc>
              <a:spcAft>
                <a:spcPts val="1200"/>
              </a:spcAft>
              <a:buFont typeface="+mj-lt"/>
              <a:buAutoNum type="arabicPeriod" startAt="6"/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ไม่อนุญาตให้ใช้เครื่องคำนวณที่บรรจุโปรแกรมตัวอักษร/ สื่อสารระหว่างเครื่องได้ / ใส่การ์ดความจำได้  เช่น </a:t>
            </a:r>
            <a:r>
              <a:rPr lang="en-US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CASIO </a:t>
            </a: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4500 และโปรแกรมช่วยคำนวณของ </a:t>
            </a:r>
            <a:r>
              <a:rPr lang="en-US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Microsoft Excel 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42928" y="1345391"/>
            <a:ext cx="8229600" cy="12977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1950" indent="-361950">
              <a:lnSpc>
                <a:spcPts val="4100"/>
              </a:lnSpc>
              <a:spcAft>
                <a:spcPts val="1200"/>
              </a:spcAft>
              <a:buClr>
                <a:schemeClr val="tx1"/>
              </a:buClr>
              <a:buFont typeface="+mj-lt"/>
              <a:buAutoNum type="arabicPeriod" startAt="5"/>
              <a:defRPr/>
            </a:pP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ผู้สอบ</a:t>
            </a: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ผ่าน คือ ผู้ที่ทำคะแนน</a:t>
            </a:r>
            <a:r>
              <a:rPr lang="th-TH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รวม </a:t>
            </a:r>
            <a:r>
              <a:rPr lang="th-TH" sz="40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ในแต่</a:t>
            </a:r>
            <a:r>
              <a:rPr lang="th-TH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ละหมวดวิชา </a:t>
            </a:r>
          </a:p>
          <a:p>
            <a:pPr marL="361950" indent="-361950">
              <a:lnSpc>
                <a:spcPts val="4100"/>
              </a:lnSpc>
              <a:spcAft>
                <a:spcPts val="1200"/>
              </a:spcAft>
              <a:buClr>
                <a:schemeClr val="tx1"/>
              </a:buClr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 	</a:t>
            </a:r>
            <a:r>
              <a:rPr lang="th-TH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ร้อยละ 60 ขึ้นไป</a:t>
            </a: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1186699" y="214290"/>
            <a:ext cx="7500990" cy="7143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เกณฑ์การทดสอบความรู้ฯ ระดับภาคีวิศวกร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5670D-9ADE-41EC-B54A-6A38F9F6BE99}" type="slidenum">
              <a:rPr lang="th-TH" smtClean="0"/>
              <a:pPr>
                <a:defRPr/>
              </a:pPr>
              <a:t>11</a:t>
            </a:fld>
            <a:endParaRPr lang="th-TH"/>
          </a:p>
        </p:txBody>
      </p:sp>
      <p:pic>
        <p:nvPicPr>
          <p:cNvPr id="9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483" y="171276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" y="0"/>
            <a:ext cx="9144000" cy="857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anchor="b"/>
          <a:lstStyle/>
          <a:p>
            <a:pPr algn="ctr" fontAlgn="auto">
              <a:spcAft>
                <a:spcPts val="0"/>
              </a:spcAft>
              <a:tabLst>
                <a:tab pos="3406775" algn="l"/>
              </a:tabLst>
              <a:defRPr/>
            </a:pPr>
            <a:r>
              <a:rPr lang="th-TH" sz="4000" b="1" i="1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เกณฑ์การทดสอบความรู้ฯ ระดับภาคีวิศวกร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54238" y="5791200"/>
            <a:ext cx="885828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H SarabunPSK" pitchFamily="34" charset="-34"/>
                <a:cs typeface="TH SarabunPSK" pitchFamily="34" charset="-34"/>
              </a:rPr>
              <a:t>** หากสอบไม่ผ่านหมวดวิชาใด ให้สมัครสอบใหม่ในหมวดวิชานั้น **</a:t>
            </a:r>
            <a:endParaRPr lang="th-TH" sz="3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28600" y="1828800"/>
            <a:ext cx="8915400" cy="29649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1950" indent="-361950" algn="thaiDist">
              <a:lnSpc>
                <a:spcPts val="4000"/>
              </a:lnSpc>
              <a:spcAft>
                <a:spcPts val="1200"/>
              </a:spcAft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9.	เมื่อสอบเสร็จระบบจะประมวลผลการสอบและแสดงผลอย่าง           ไม่เป็นทางการเป็นร้อยละให้ทราบทันที </a:t>
            </a:r>
          </a:p>
          <a:p>
            <a:pPr marL="450850" indent="-450850" algn="thaiDist">
              <a:lnSpc>
                <a:spcPts val="4000"/>
              </a:lnSpc>
              <a:spcAft>
                <a:spcPts val="1200"/>
              </a:spcAft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10. ผู้ที่ผ่านการสอบสามารถชำระเงินค่าอบรมและทดสอบความพร้อมฯ ได้ทันที</a:t>
            </a:r>
          </a:p>
          <a:p>
            <a:pPr marL="361950" indent="-361950" algn="thaiDist">
              <a:lnSpc>
                <a:spcPts val="4000"/>
              </a:lnSpc>
              <a:spcAft>
                <a:spcPts val="1200"/>
              </a:spcAft>
              <a:defRPr/>
            </a:pPr>
            <a:r>
              <a:rPr lang="th-TH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11. </a:t>
            </a:r>
            <a:r>
              <a:rPr lang="th-TH" sz="4000" b="1" i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ผู้ที่สอบไม่ผ่านจะสมัครสอบใหม่ได้ทันที</a:t>
            </a:r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5670D-9ADE-41EC-B54A-6A38F9F6BE99}" type="slidenum">
              <a:rPr lang="th-TH" smtClean="0"/>
              <a:pPr>
                <a:defRPr/>
              </a:pPr>
              <a:t>12</a:t>
            </a:fld>
            <a:endParaRPr lang="th-TH"/>
          </a:p>
        </p:txBody>
      </p:sp>
      <p:pic>
        <p:nvPicPr>
          <p:cNvPr id="9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66" y="50089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928662" y="71438"/>
            <a:ext cx="8143900" cy="107154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defRPr/>
            </a:pPr>
            <a:r>
              <a:rPr lang="th-TH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หมวด</a:t>
            </a:r>
            <a:r>
              <a:rPr lang="en-US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วิชาพื้นฐานทางวิศวกรรมศาสตร์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สอบเหมือนกันทุกสาขา</a:t>
            </a:r>
            <a:endParaRPr lang="th-TH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57224" y="1132818"/>
            <a:ext cx="6781800" cy="1754326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สอบทั้งสิ้น 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4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วิชา ใช้เวลา 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ชั่วโมง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วิชาละ 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25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ข้อ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รวม 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4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วิชา 100 ข้อ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 @ 1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คะแนน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 เฉลี่ย 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60% </a:t>
            </a:r>
            <a:r>
              <a:rPr lang="th-TH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ผ่าน</a:t>
            </a:r>
            <a:r>
              <a:rPr lang="en-US" sz="3600" b="1" i="1" cap="all" dirty="0">
                <a:ln/>
                <a:solidFill>
                  <a:srgbClr val="0000FF"/>
                </a:solidFill>
                <a:effectLst>
                  <a:reflection blurRad="10000" stA="55000" endPos="48000" dist="500" dir="5400000" sy="-100000" algn="bl" rotWithShape="0"/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714612" y="3803413"/>
            <a:ext cx="5786478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indent="-538163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40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Engineering Drawing</a:t>
            </a:r>
          </a:p>
          <a:p>
            <a:pPr marL="538163" indent="-538163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40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Engineering Mechanics</a:t>
            </a:r>
          </a:p>
          <a:p>
            <a:pPr marL="538163" indent="-538163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40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Engineering Materials</a:t>
            </a:r>
          </a:p>
          <a:p>
            <a:pPr marL="538163" indent="-538163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40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Computer Programming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787678" y="3078165"/>
            <a:ext cx="5809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รายวิชาวิชาพื้นฐานทางวิศวกรรมศาสตร์</a:t>
            </a:r>
            <a:endParaRPr lang="th-TH" sz="4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5670D-9ADE-41EC-B54A-6A38F9F6BE99}" type="slidenum">
              <a:rPr lang="th-TH" smtClean="0"/>
              <a:pPr>
                <a:defRPr/>
              </a:pPr>
              <a:t>13</a:t>
            </a:fld>
            <a:endParaRPr lang="th-TH"/>
          </a:p>
        </p:txBody>
      </p:sp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92" y="259412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14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1785926"/>
            <a:ext cx="7286676" cy="415423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หมวดวิชาเฉพาะทางวิศวกรรม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ประกอบด้วย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1. สาขาวิศวกรรมโยธา 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3200" b="1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(ก) วิชาบังคับ จำนวน 3 กลุ่มวิชา  ดังนี้ </a:t>
            </a:r>
            <a:endParaRPr lang="en-US" sz="3200" b="1" dirty="0" smtClean="0">
              <a:solidFill>
                <a:srgbClr val="CC0000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229600" cy="1143000"/>
          </a:xfrm>
        </p:spPr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สาขาวิศวกรรมโยธา</a:t>
            </a:r>
            <a:endParaRPr lang="th-TH" sz="4000" b="1" dirty="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714348" y="3429000"/>
          <a:ext cx="7929618" cy="3000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4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กลุ่มวิชา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รายวิชา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 rowSpan="2"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1)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Structures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Theory of Structures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Structural Analysis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6">
                <a:tc rowSpan="2"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2)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Structural Design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Reinforced Concrete Design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6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Timber and Steel Design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3)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Soil Mechanics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Soil Mechanics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517" y="215344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15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1785926"/>
            <a:ext cx="7715304" cy="415423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(ข) วิชาเลือก 4 กลุ่มวิชา โดยให้เลือกสอบจำนวน 1 กลุ่มวิชา ดังนี้ </a:t>
            </a:r>
            <a:endParaRPr lang="en-US" sz="3200" b="1" dirty="0" smtClean="0">
              <a:solidFill>
                <a:srgbClr val="CC0000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229600" cy="1143000"/>
          </a:xfrm>
        </p:spPr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สาขาวิศวกรรมโยธา</a:t>
            </a:r>
            <a:endParaRPr lang="th-TH" sz="4000" b="1" dirty="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357158" y="2757484"/>
          <a:ext cx="8572560" cy="388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62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กลุ่มวิชา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รายวิชา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5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1)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Highway Engineering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Highway Engineering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485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2)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Hydraulic Engineering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Hydraulic Engineering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485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3) 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Survey Engineering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Route Surveying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485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4)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Construction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Construction</a:t>
                      </a:r>
                      <a:r>
                        <a:rPr lang="th-TH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Engineering</a:t>
                      </a: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and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Management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483" y="237378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16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2428868"/>
            <a:ext cx="7286676" cy="3214710"/>
          </a:xfrm>
        </p:spPr>
        <p:txBody>
          <a:bodyPr>
            <a:noAutofit/>
          </a:bodyPr>
          <a:lstStyle/>
          <a:p>
            <a:pPr marL="174625" indent="0" algn="thaiDist">
              <a:spcBef>
                <a:spcPts val="0"/>
              </a:spcBef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กลุ่มวิชา และสามารถเลือกสอบข้อเขียนวิชาเลือกได้ จำนวน 1 กลุ่มวิชา ทั้งนี้ สอบข้อเขียนกลุ่มวิชาละ 25 ข้อ รวม 100 คะแนน (คะแนนแต่ละข้อเท่ากัน)</a:t>
            </a: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142976" y="57150"/>
            <a:ext cx="7358114" cy="207167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สาขาวิศวกรรมโยธา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929198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279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17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642910" y="1785926"/>
            <a:ext cx="8143932" cy="2357454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2. สาขาวิศวกรรมเครื่องกล</a:t>
            </a:r>
          </a:p>
          <a:p>
            <a:pPr>
              <a:spcBef>
                <a:spcPts val="0"/>
              </a:spcBef>
              <a:buNone/>
            </a:pP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(ก) วิชาบังคับ จำนวน 3 วิชา  ดังนี้ 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    1) 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Mechanics of Machinery</a:t>
            </a:r>
          </a:p>
          <a:p>
            <a:pPr>
              <a:spcBef>
                <a:spcPts val="0"/>
              </a:spcBef>
              <a:buNone/>
            </a:pP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    2) 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Machine Design</a:t>
            </a:r>
          </a:p>
          <a:p>
            <a:pPr>
              <a:spcBef>
                <a:spcPts val="0"/>
              </a:spcBef>
              <a:buNone/>
            </a:pP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    3) 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Heat Transfer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buNone/>
            </a:pPr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214414" y="142876"/>
            <a:ext cx="7572428" cy="16430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สาขาวิศวกรรมเครื่องกล</a:t>
            </a:r>
            <a:endParaRPr lang="th-TH" sz="4000" b="1" dirty="0"/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642910" y="4214818"/>
            <a:ext cx="7143800" cy="23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(ข) วิชาเลือก 4 วิชา โดยให้เลือกสอบจำนวน 1 วิชา ดังนี้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 1)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Automatic Control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 2)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Internal Combustion Engines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 3)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Refrigeration and Air Conditioning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 4)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Power Plant Engineering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cs typeface="TH SarabunPSK" pitchFamily="34" charset="-34"/>
            </a:endParaRPr>
          </a:p>
          <a:p>
            <a:pPr marL="87313" marR="0" lvl="0" indent="269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>
                <a:tab pos="87313" algn="l"/>
              </a:tabLst>
              <a:defRPr/>
            </a:pPr>
            <a:endParaRPr kumimoji="0" lang="th-TH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18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2428868"/>
            <a:ext cx="8215370" cy="3214710"/>
          </a:xfrm>
        </p:spPr>
        <p:txBody>
          <a:bodyPr>
            <a:noAutofit/>
          </a:bodyPr>
          <a:lstStyle/>
          <a:p>
            <a:pPr indent="20638" algn="thaiDist">
              <a:buNone/>
            </a:pP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วิชา และสามารถเลือกสอบข้อเขียนวิชาเลือกได้จำนวน 1 วิชา ทั้งนี้ สอบข้อเขียนวิชาละ 25 ข้อ รวม 100 คะแนน (คะแนน    แต่ละข้อเท่ากัน)</a:t>
            </a: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000100" y="76200"/>
            <a:ext cx="7872410" cy="214311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สาขาวิศวกรรมเครื่องกล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4929198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19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2060848"/>
            <a:ext cx="7286676" cy="415423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 สาขาวิศวกรรมไฟฟ้า</a:t>
            </a: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(ก) วิชาบังคับ จำนวน 3 วิชา ดังนี้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000100" y="114300"/>
            <a:ext cx="7872410" cy="192880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สาขาวิศวกรรมไฟฟ้า</a:t>
            </a:r>
            <a:endParaRPr lang="th-TH" sz="4000" b="1" dirty="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285720" y="3214686"/>
          <a:ext cx="8572560" cy="2928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09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3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งานไฟฟ้ากำลัง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งานไฟฟ้าสื่อสาร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24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Electrical Machines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Principle of Communication 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24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Electrical System Design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Data Communication and Networking 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24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Electrical Power System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Digital Communication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20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2060848"/>
            <a:ext cx="7286676" cy="415423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(ข) วิชาเลือก 4 วิชา โดยให้เลือกสอบจำนวน 1 วิชา ดังนี้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214414" y="76200"/>
            <a:ext cx="7500990" cy="192880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สาขาวิศวกรรมไฟฟ้า</a:t>
            </a:r>
            <a:endParaRPr lang="th-TH" sz="4000" b="1" dirty="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714348" y="2714620"/>
          <a:ext cx="8001056" cy="364333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23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งานไฟฟ้ากำลัง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งานไฟฟ้าสื่อสาร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44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1)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Electrical Instruments and Measurements 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1)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Electrical Instruments and Measurements 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2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2)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Power Electronics 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2)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Optical Communication 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2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3)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High Voltage Engineering 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3)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Microwave Engineering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2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4)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Power System Protection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4)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Antenna Engineering</a:t>
                      </a:r>
                      <a:endParaRPr lang="en-US" sz="28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21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2428868"/>
            <a:ext cx="7429552" cy="3214710"/>
          </a:xfrm>
        </p:spPr>
        <p:txBody>
          <a:bodyPr>
            <a:noAutofit/>
          </a:bodyPr>
          <a:lstStyle/>
          <a:p>
            <a:pPr indent="20638" algn="thaiDist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วิชา และสามารถเลือกสอบข้อเขียนวิชาเลือกได้จำนวน 1 วิชา ทั้งนี้ สอบข้อเขียนวิชาละ 25 ข้อ รวม 100 คะแนน (คะแนนแต่ละข้อเท่ากัน)</a:t>
            </a:r>
            <a:endParaRPr lang="th-TH" sz="48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800972" cy="164307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สาขาวิศวกรรมไฟฟ้า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857760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22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1928802"/>
            <a:ext cx="6715172" cy="228601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4. สาขาวิศวกรรม</a:t>
            </a:r>
            <a:r>
              <a:rPr lang="th-TH" sz="4300" b="1" dirty="0" err="1" smtClean="0">
                <a:latin typeface="TH SarabunPSK" pitchFamily="34" charset="-34"/>
                <a:cs typeface="TH SarabunPSK" pitchFamily="34" charset="-34"/>
              </a:rPr>
              <a:t>อุตสาหการ</a:t>
            </a:r>
            <a:endParaRPr lang="th-TH" sz="43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(ก) วิชาบังคับ จำนวน 3 วิชา  ดังนี้ 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1)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Safety Engineering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2)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Production Planning and Control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3)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Quality Control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buNone/>
            </a:pPr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15304" cy="17145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อุตสาหการ</a:t>
            </a:r>
            <a:endParaRPr lang="th-TH" sz="4000" b="1" dirty="0"/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1000100" y="4357694"/>
            <a:ext cx="7286676" cy="2214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(ข) วิชาเลือก 4 วิชา โดยให้เลือกสอบจำนวน 1 วิชา ดังนี้ 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1) 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Industrial Plant Design</a:t>
            </a: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2) 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Industrial Work Study</a:t>
            </a: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3)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 Engineering Economy </a:t>
            </a: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    4) 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Maintenance Engineering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cs typeface="TH SarabunPSK" pitchFamily="34" charset="-34"/>
            </a:endParaRPr>
          </a:p>
          <a:p>
            <a:pPr marL="87313" marR="0" lvl="0" indent="269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>
                <a:tab pos="87313" algn="l"/>
              </a:tabLst>
              <a:defRPr/>
            </a:pPr>
            <a:endParaRPr kumimoji="0" lang="th-TH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60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23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2500306"/>
            <a:ext cx="8001056" cy="3643338"/>
          </a:xfrm>
        </p:spPr>
        <p:txBody>
          <a:bodyPr>
            <a:noAutofit/>
          </a:bodyPr>
          <a:lstStyle/>
          <a:p>
            <a:pPr indent="20638" algn="thaiDist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วิชา และสามารถเลือกสอบข้อเขียนวิชาเลือกได้จำนวน 1 วิชา ทั้งนี้ สอบข้อเขียนวิชาละ 25 ข้อ รวม 100 คะแนน (คะแนนแต่ละข้อเท่ากัน)</a:t>
            </a:r>
            <a:endParaRPr lang="th-TH" sz="48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133452" y="95250"/>
            <a:ext cx="7572428" cy="20002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อุตสาหการ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786322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211" y="226361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24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1857364"/>
            <a:ext cx="8286808" cy="45828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5. สาขาวิศวกรรมเหมืองแร่</a:t>
            </a: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(ก) วิชาบังคับ จำนวน 3 วิชา ดังนี้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571604" y="285728"/>
            <a:ext cx="7072362" cy="1571636"/>
          </a:xfrm>
        </p:spPr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สาขาวิศวกรรมเหมืองแร่</a:t>
            </a:r>
            <a:endParaRPr lang="th-TH" sz="4000" b="1" dirty="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500034" y="3143248"/>
          <a:ext cx="8429684" cy="32147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4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4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งานเหมืองแร่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งานโลหะการ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Surface Mining and Mine Design 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Chemical Metallurgy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884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2) 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Underground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 Mining and 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Mine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Design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Physical Metallurgy 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Mineral Processing I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3) </a:t>
                      </a:r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Mechanical Behavior 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of</a:t>
                      </a:r>
                      <a: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Materials</a:t>
                      </a:r>
                      <a:endParaRPr lang="en-US" sz="2800" b="1" dirty="0"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25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2060848"/>
            <a:ext cx="7286676" cy="415423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(ข) วิชาเลือก 4 วิชา โดยให้เลือกสอบจำนวน 1 วิชา ดังนี้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229600" cy="1143000"/>
          </a:xfrm>
        </p:spPr>
        <p:txBody>
          <a:bodyPr/>
          <a:lstStyle/>
          <a:p>
            <a:pPr algn="ctr"/>
            <a:r>
              <a:rPr lang="th-TH" sz="40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solidFill>
                  <a:srgbClr val="CC00FF"/>
                </a:solidFill>
                <a:latin typeface="TH SarabunPSK" pitchFamily="34" charset="-34"/>
                <a:cs typeface="TH SarabunPSK" pitchFamily="34" charset="-34"/>
              </a:rPr>
              <a:t>สาขาวิศวกรรมเหมืองแร่</a:t>
            </a:r>
            <a:endParaRPr lang="th-TH" sz="4000" b="1" dirty="0">
              <a:solidFill>
                <a:srgbClr val="CC00FF"/>
              </a:solidFill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500034" y="2714620"/>
          <a:ext cx="8215370" cy="38576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07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7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3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งานเหมืองแร่</a:t>
                      </a:r>
                      <a:endParaRPr lang="en-US" sz="30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th-TH" sz="3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งานโลหะการ</a:t>
                      </a:r>
                      <a:endParaRPr lang="en-US" sz="30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3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1)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Mine Economics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1)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Materials Characterization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3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2) </a:t>
                      </a:r>
                      <a:r>
                        <a:rPr lang="en-US" sz="3000" b="1" dirty="0" err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Geotechniques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2)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Metal Forming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3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3)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Mineral Processing II 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3)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Corrosion of Metals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53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4)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Mine Planning and Design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H SarabunPSK"/>
                        </a:rPr>
                        <a:t>4) </a:t>
                      </a: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Angsana New"/>
                        </a:rPr>
                        <a:t>Failure Analysis</a:t>
                      </a:r>
                      <a:endParaRPr lang="en-US" sz="3000" b="1" dirty="0"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26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2428868"/>
            <a:ext cx="7286676" cy="3214710"/>
          </a:xfrm>
        </p:spPr>
        <p:txBody>
          <a:bodyPr>
            <a:noAutofit/>
          </a:bodyPr>
          <a:lstStyle/>
          <a:p>
            <a:pPr marL="174625" indent="0" algn="thaiDist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วิชา และสามารถเลือกสอบข้อเขียนวิชาเลือกได้จำนวน 1 วิชา ทั้งนี้ สอบข้อเขียนวิชาละ 25 ข้อ รวม 100 คะแนน              (คะแนนแต่ละข้อเท่ากัน)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286808" cy="17145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สาขาวิศวกรรมเหมืองแร่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857760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8604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27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1928802"/>
            <a:ext cx="5500694" cy="228601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6. สาขาวิศวกรรมสิ่งแวดล้อม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 (ก) วิชาบังคับ จำนวน 3 วิชา  ดังนี้ 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1)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Water Supply Engineering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2)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Wastewater Engineering 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3)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Solid Waste Engineering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buNone/>
            </a:pPr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215370" cy="15716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สาขาวิศวกรรมสิ่งแวดล้อม</a:t>
            </a:r>
            <a:endParaRPr lang="th-TH" sz="4000" b="1" dirty="0"/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1000100" y="4357694"/>
            <a:ext cx="5929354" cy="2214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(ข) วิชาเลือก 4 วิชา โดยให้เลือกสอบจำนวน 1 วิชา ดังนี้ </a:t>
            </a:r>
            <a:endParaRPr lang="en-US" sz="33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     1) </a:t>
            </a:r>
            <a:r>
              <a:rPr lang="en-US" sz="3300" b="1" dirty="0" smtClean="0">
                <a:latin typeface="TH SarabunPSK" pitchFamily="34" charset="-34"/>
                <a:cs typeface="TH SarabunPSK" pitchFamily="34" charset="-34"/>
              </a:rPr>
              <a:t>Air Pollution Control and Design</a:t>
            </a:r>
          </a:p>
          <a:p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     2) </a:t>
            </a:r>
            <a:r>
              <a:rPr lang="en-US" sz="3300" b="1" dirty="0" smtClean="0">
                <a:latin typeface="TH SarabunPSK" pitchFamily="34" charset="-34"/>
                <a:cs typeface="TH SarabunPSK" pitchFamily="34" charset="-34"/>
              </a:rPr>
              <a:t>Hazardous Waste Treatment</a:t>
            </a:r>
          </a:p>
          <a:p>
            <a:r>
              <a:rPr lang="en-US" sz="3300" b="1" dirty="0" smtClean="0">
                <a:latin typeface="TH SarabunPSK" pitchFamily="34" charset="-34"/>
                <a:cs typeface="TH SarabunPSK" pitchFamily="34" charset="-34"/>
              </a:rPr>
              <a:t> </a:t>
            </a:r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    3) </a:t>
            </a:r>
            <a:r>
              <a:rPr lang="en-US" sz="3300" b="1" dirty="0" smtClean="0">
                <a:latin typeface="TH SarabunPSK" pitchFamily="34" charset="-34"/>
                <a:cs typeface="TH SarabunPSK" pitchFamily="34" charset="-34"/>
              </a:rPr>
              <a:t>Building Sanitation</a:t>
            </a:r>
          </a:p>
          <a:p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     4) </a:t>
            </a:r>
            <a:r>
              <a:rPr lang="en-US" sz="3300" b="1" dirty="0" smtClean="0">
                <a:latin typeface="TH SarabunPSK" pitchFamily="34" charset="-34"/>
                <a:cs typeface="TH SarabunPSK" pitchFamily="34" charset="-34"/>
              </a:rPr>
              <a:t>Noise and Vibration Control</a:t>
            </a:r>
            <a:endParaRPr kumimoji="0" lang="en-US" sz="3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cs typeface="TH SarabunPSK" pitchFamily="34" charset="-34"/>
            </a:endParaRPr>
          </a:p>
          <a:p>
            <a:pPr marL="87313" marR="0" lvl="0" indent="269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>
                <a:tab pos="87313" algn="l"/>
              </a:tabLst>
              <a:defRPr/>
            </a:pPr>
            <a:endParaRPr kumimoji="0" lang="th-TH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28604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28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2428868"/>
            <a:ext cx="7429552" cy="3214710"/>
          </a:xfrm>
        </p:spPr>
        <p:txBody>
          <a:bodyPr>
            <a:noAutofit/>
          </a:bodyPr>
          <a:lstStyle/>
          <a:p>
            <a:pPr indent="20638" algn="thaiDist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วิชา และสามารถเลือกสอบข้อเขียนวิชาเลือกได้จำนวน 1 วิชา ทั้งนี้ สอบข้อเขียนวิชาละ 25 ข้อ รวม 100 คะแนน (คะแนนแต่ละข้อเท่ากัน)</a:t>
            </a: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072494" cy="15716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สาขาวิศวกรรมสิ่งแวดล้อม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929198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8604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29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472" y="1762114"/>
            <a:ext cx="8072494" cy="228601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7. สาขาวิศวกรรมเคมี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(ก) วิชาบังคับ จำนวน 3 วิชา  ดังนี้ 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1)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Fluid Flow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2)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Heat Transfer and Mass Transfer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3)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Chemical Engineering Kinetics and Reactor Design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buNone/>
            </a:pPr>
            <a:endParaRPr lang="en-US" sz="4000" dirty="0" smtClean="0"/>
          </a:p>
          <a:p>
            <a:pPr marL="87313" indent="26988">
              <a:spcBef>
                <a:spcPts val="0"/>
              </a:spcBef>
              <a:tabLst>
                <a:tab pos="87313" algn="l"/>
              </a:tabLst>
            </a:pP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86808" cy="15001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สาขาวิศวกรรมเคมี</a:t>
            </a:r>
            <a:endParaRPr lang="th-TH" sz="4000" b="1" dirty="0"/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1000100" y="3924304"/>
            <a:ext cx="7715304" cy="2714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(ข) วิชาเลือก 4 วิชา โดยให้เลือกสอบจำนวน 1 วิชา ดังนี้ 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1)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Chemical Engineering Thermodynamics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2)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Process Dynamics and Control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3)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 Chemical Engineering Plant Design</a:t>
            </a:r>
          </a:p>
          <a:p>
            <a:pPr marL="714375" indent="-714375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4)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Safety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in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Chemical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Operation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/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Environmental  Chemical Engineering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(ให้เลือกสอบวิชาหนึ่งวิชาใดเท่านั้น)</a:t>
            </a:r>
            <a:endParaRPr kumimoji="0" lang="th-TH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44957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8501090" y="6102118"/>
            <a:ext cx="612212" cy="470154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BE828E44-A119-4C5A-BA7E-F3572C95DBDA}" type="slidenum">
              <a:rPr lang="th-TH" smtClean="0"/>
              <a:pPr/>
              <a:t>30</a:t>
            </a:fld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8445918" y="2226506"/>
            <a:ext cx="683568" cy="0"/>
          </a:xfrm>
          <a:prstGeom prst="line">
            <a:avLst/>
          </a:prstGeom>
          <a:ln w="47625" cmpd="thickThin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2428868"/>
            <a:ext cx="7429552" cy="3214710"/>
          </a:xfrm>
        </p:spPr>
        <p:txBody>
          <a:bodyPr>
            <a:noAutofit/>
          </a:bodyPr>
          <a:lstStyle/>
          <a:p>
            <a:pPr indent="20638" algn="thaiDist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(ค) ผู้ขอรับใบอนุญาตต้องสอบข้อเขียนวิชาบังคับ จำนวน 3 วิชา และสามารถเลือกสอบข้อเขียนวิชาเลือกได้จำนวน 1 วิชา ทั้งนี้ สอบข้อเขียนวิชาละ 25 ข้อ รวม 100 คะแนน (คะแนนแต่ละข้อเท่ากัน)</a:t>
            </a: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357174"/>
            <a:ext cx="8143932" cy="15716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วิชาสอบข้อเขียน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ในหมวดวิชาเฉพาะทางวิศวกรรม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สาขาวิศวกรรมเคมี</a:t>
            </a:r>
            <a:endParaRPr lang="th-TH" sz="4000" b="1" dirty="0"/>
          </a:p>
        </p:txBody>
      </p:sp>
      <p:pic>
        <p:nvPicPr>
          <p:cNvPr id="9" name="Picture 4" descr="http://www.policetest.info/Clipart_Pen_and_pap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86322"/>
            <a:ext cx="161448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0" descr="logo-bg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28604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4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828800" y="2057400"/>
            <a:ext cx="6743701" cy="4310063"/>
            <a:chOff x="1152" y="1296"/>
            <a:chExt cx="4248" cy="2715"/>
          </a:xfrm>
        </p:grpSpPr>
        <p:sp>
          <p:nvSpPr>
            <p:cNvPr id="30732" name="Freeform 18"/>
            <p:cNvSpPr>
              <a:spLocks/>
            </p:cNvSpPr>
            <p:nvPr/>
          </p:nvSpPr>
          <p:spPr bwMode="gray">
            <a:xfrm rot="-794496">
              <a:off x="2989" y="1859"/>
              <a:ext cx="725" cy="2089"/>
            </a:xfrm>
            <a:custGeom>
              <a:avLst/>
              <a:gdLst>
                <a:gd name="T0" fmla="*/ 0 w 646"/>
                <a:gd name="T1" fmla="*/ 0 h 1861"/>
                <a:gd name="T2" fmla="*/ 1711 w 646"/>
                <a:gd name="T3" fmla="*/ 501 h 1861"/>
                <a:gd name="T4" fmla="*/ 3503 w 646"/>
                <a:gd name="T5" fmla="*/ 1153 h 1861"/>
                <a:gd name="T6" fmla="*/ 5244 w 646"/>
                <a:gd name="T7" fmla="*/ 1940 h 1861"/>
                <a:gd name="T8" fmla="*/ 7001 w 646"/>
                <a:gd name="T9" fmla="*/ 2907 h 1861"/>
                <a:gd name="T10" fmla="*/ 8648 w 646"/>
                <a:gd name="T11" fmla="*/ 3986 h 1861"/>
                <a:gd name="T12" fmla="*/ 10308 w 646"/>
                <a:gd name="T13" fmla="*/ 5279 h 1861"/>
                <a:gd name="T14" fmla="*/ 11943 w 646"/>
                <a:gd name="T15" fmla="*/ 6652 h 1861"/>
                <a:gd name="T16" fmla="*/ 13463 w 646"/>
                <a:gd name="T17" fmla="*/ 8190 h 1861"/>
                <a:gd name="T18" fmla="*/ 14921 w 646"/>
                <a:gd name="T19" fmla="*/ 9931 h 1861"/>
                <a:gd name="T20" fmla="*/ 16354 w 646"/>
                <a:gd name="T21" fmla="*/ 11691 h 1861"/>
                <a:gd name="T22" fmla="*/ 17619 w 646"/>
                <a:gd name="T23" fmla="*/ 13619 h 1861"/>
                <a:gd name="T24" fmla="*/ 18794 w 646"/>
                <a:gd name="T25" fmla="*/ 15738 h 1861"/>
                <a:gd name="T26" fmla="*/ 19847 w 646"/>
                <a:gd name="T27" fmla="*/ 17906 h 1861"/>
                <a:gd name="T28" fmla="*/ 20816 w 646"/>
                <a:gd name="T29" fmla="*/ 20242 h 1861"/>
                <a:gd name="T30" fmla="*/ 21549 w 646"/>
                <a:gd name="T31" fmla="*/ 22660 h 1861"/>
                <a:gd name="T32" fmla="*/ 22192 w 646"/>
                <a:gd name="T33" fmla="*/ 25179 h 1861"/>
                <a:gd name="T34" fmla="*/ 22683 w 646"/>
                <a:gd name="T35" fmla="*/ 27824 h 1861"/>
                <a:gd name="T36" fmla="*/ 22978 w 646"/>
                <a:gd name="T37" fmla="*/ 30584 h 1861"/>
                <a:gd name="T38" fmla="*/ 23118 w 646"/>
                <a:gd name="T39" fmla="*/ 33455 h 1861"/>
                <a:gd name="T40" fmla="*/ 22985 w 646"/>
                <a:gd name="T41" fmla="*/ 36391 h 1861"/>
                <a:gd name="T42" fmla="*/ 22724 w 646"/>
                <a:gd name="T43" fmla="*/ 39046 h 1861"/>
                <a:gd name="T44" fmla="*/ 22274 w 646"/>
                <a:gd name="T45" fmla="*/ 41722 h 1861"/>
                <a:gd name="T46" fmla="*/ 21674 w 646"/>
                <a:gd name="T47" fmla="*/ 44284 h 1861"/>
                <a:gd name="T48" fmla="*/ 20888 w 646"/>
                <a:gd name="T49" fmla="*/ 46669 h 1861"/>
                <a:gd name="T50" fmla="*/ 20067 w 646"/>
                <a:gd name="T51" fmla="*/ 48974 h 1861"/>
                <a:gd name="T52" fmla="*/ 19031 w 646"/>
                <a:gd name="T53" fmla="*/ 51085 h 1861"/>
                <a:gd name="T54" fmla="*/ 17880 w 646"/>
                <a:gd name="T55" fmla="*/ 53142 h 1861"/>
                <a:gd name="T56" fmla="*/ 16678 w 646"/>
                <a:gd name="T57" fmla="*/ 55170 h 1861"/>
                <a:gd name="T58" fmla="*/ 15306 w 646"/>
                <a:gd name="T59" fmla="*/ 56914 h 1861"/>
                <a:gd name="T60" fmla="*/ 13845 w 646"/>
                <a:gd name="T61" fmla="*/ 58519 h 1861"/>
                <a:gd name="T62" fmla="*/ 12329 w 646"/>
                <a:gd name="T63" fmla="*/ 60104 h 1861"/>
                <a:gd name="T64" fmla="*/ 10706 w 646"/>
                <a:gd name="T65" fmla="*/ 61461 h 1861"/>
                <a:gd name="T66" fmla="*/ 9075 w 646"/>
                <a:gd name="T67" fmla="*/ 62746 h 1861"/>
                <a:gd name="T68" fmla="*/ 7321 w 646"/>
                <a:gd name="T69" fmla="*/ 63887 h 1861"/>
                <a:gd name="T70" fmla="*/ 5562 w 646"/>
                <a:gd name="T71" fmla="*/ 64869 h 1861"/>
                <a:gd name="T72" fmla="*/ 3710 w 646"/>
                <a:gd name="T73" fmla="*/ 65688 h 1861"/>
                <a:gd name="T74" fmla="*/ 1857 w 646"/>
                <a:gd name="T75" fmla="*/ 66392 h 1861"/>
                <a:gd name="T76" fmla="*/ 0 w 646"/>
                <a:gd name="T77" fmla="*/ 66930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3399"/>
                </a:gs>
              </a:gsLst>
              <a:lin ang="0" scaled="1"/>
            </a:gra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30733" name="Freeform 19"/>
            <p:cNvSpPr>
              <a:spLocks/>
            </p:cNvSpPr>
            <p:nvPr/>
          </p:nvSpPr>
          <p:spPr bwMode="gray">
            <a:xfrm rot="5461794">
              <a:off x="1859" y="1577"/>
              <a:ext cx="725" cy="2089"/>
            </a:xfrm>
            <a:custGeom>
              <a:avLst/>
              <a:gdLst>
                <a:gd name="T0" fmla="*/ 0 w 646"/>
                <a:gd name="T1" fmla="*/ 0 h 1861"/>
                <a:gd name="T2" fmla="*/ 1711 w 646"/>
                <a:gd name="T3" fmla="*/ 501 h 1861"/>
                <a:gd name="T4" fmla="*/ 3503 w 646"/>
                <a:gd name="T5" fmla="*/ 1153 h 1861"/>
                <a:gd name="T6" fmla="*/ 5244 w 646"/>
                <a:gd name="T7" fmla="*/ 1940 h 1861"/>
                <a:gd name="T8" fmla="*/ 7001 w 646"/>
                <a:gd name="T9" fmla="*/ 2907 h 1861"/>
                <a:gd name="T10" fmla="*/ 8648 w 646"/>
                <a:gd name="T11" fmla="*/ 3986 h 1861"/>
                <a:gd name="T12" fmla="*/ 10308 w 646"/>
                <a:gd name="T13" fmla="*/ 5279 h 1861"/>
                <a:gd name="T14" fmla="*/ 11943 w 646"/>
                <a:gd name="T15" fmla="*/ 6652 h 1861"/>
                <a:gd name="T16" fmla="*/ 13463 w 646"/>
                <a:gd name="T17" fmla="*/ 8190 h 1861"/>
                <a:gd name="T18" fmla="*/ 14921 w 646"/>
                <a:gd name="T19" fmla="*/ 9931 h 1861"/>
                <a:gd name="T20" fmla="*/ 16354 w 646"/>
                <a:gd name="T21" fmla="*/ 11691 h 1861"/>
                <a:gd name="T22" fmla="*/ 17619 w 646"/>
                <a:gd name="T23" fmla="*/ 13619 h 1861"/>
                <a:gd name="T24" fmla="*/ 18794 w 646"/>
                <a:gd name="T25" fmla="*/ 15738 h 1861"/>
                <a:gd name="T26" fmla="*/ 19847 w 646"/>
                <a:gd name="T27" fmla="*/ 17906 h 1861"/>
                <a:gd name="T28" fmla="*/ 20816 w 646"/>
                <a:gd name="T29" fmla="*/ 20242 h 1861"/>
                <a:gd name="T30" fmla="*/ 21549 w 646"/>
                <a:gd name="T31" fmla="*/ 22660 h 1861"/>
                <a:gd name="T32" fmla="*/ 22192 w 646"/>
                <a:gd name="T33" fmla="*/ 25179 h 1861"/>
                <a:gd name="T34" fmla="*/ 22683 w 646"/>
                <a:gd name="T35" fmla="*/ 27824 h 1861"/>
                <a:gd name="T36" fmla="*/ 22978 w 646"/>
                <a:gd name="T37" fmla="*/ 30584 h 1861"/>
                <a:gd name="T38" fmla="*/ 23118 w 646"/>
                <a:gd name="T39" fmla="*/ 33455 h 1861"/>
                <a:gd name="T40" fmla="*/ 22985 w 646"/>
                <a:gd name="T41" fmla="*/ 36391 h 1861"/>
                <a:gd name="T42" fmla="*/ 22724 w 646"/>
                <a:gd name="T43" fmla="*/ 39046 h 1861"/>
                <a:gd name="T44" fmla="*/ 22274 w 646"/>
                <a:gd name="T45" fmla="*/ 41722 h 1861"/>
                <a:gd name="T46" fmla="*/ 21674 w 646"/>
                <a:gd name="T47" fmla="*/ 44284 h 1861"/>
                <a:gd name="T48" fmla="*/ 20888 w 646"/>
                <a:gd name="T49" fmla="*/ 46669 h 1861"/>
                <a:gd name="T50" fmla="*/ 20067 w 646"/>
                <a:gd name="T51" fmla="*/ 48974 h 1861"/>
                <a:gd name="T52" fmla="*/ 19031 w 646"/>
                <a:gd name="T53" fmla="*/ 51085 h 1861"/>
                <a:gd name="T54" fmla="*/ 17880 w 646"/>
                <a:gd name="T55" fmla="*/ 53142 h 1861"/>
                <a:gd name="T56" fmla="*/ 16678 w 646"/>
                <a:gd name="T57" fmla="*/ 55170 h 1861"/>
                <a:gd name="T58" fmla="*/ 15306 w 646"/>
                <a:gd name="T59" fmla="*/ 56914 h 1861"/>
                <a:gd name="T60" fmla="*/ 13845 w 646"/>
                <a:gd name="T61" fmla="*/ 58519 h 1861"/>
                <a:gd name="T62" fmla="*/ 12329 w 646"/>
                <a:gd name="T63" fmla="*/ 60104 h 1861"/>
                <a:gd name="T64" fmla="*/ 10706 w 646"/>
                <a:gd name="T65" fmla="*/ 61461 h 1861"/>
                <a:gd name="T66" fmla="*/ 9075 w 646"/>
                <a:gd name="T67" fmla="*/ 62746 h 1861"/>
                <a:gd name="T68" fmla="*/ 7321 w 646"/>
                <a:gd name="T69" fmla="*/ 63887 h 1861"/>
                <a:gd name="T70" fmla="*/ 5562 w 646"/>
                <a:gd name="T71" fmla="*/ 64869 h 1861"/>
                <a:gd name="T72" fmla="*/ 3710 w 646"/>
                <a:gd name="T73" fmla="*/ 65688 h 1861"/>
                <a:gd name="T74" fmla="*/ 1857 w 646"/>
                <a:gd name="T75" fmla="*/ 66392 h 1861"/>
                <a:gd name="T76" fmla="*/ 0 w 646"/>
                <a:gd name="T77" fmla="*/ 66930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6699"/>
                </a:gs>
              </a:gsLst>
              <a:lin ang="0" scaled="1"/>
            </a:gra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30734" name="Freeform 20"/>
            <p:cNvSpPr>
              <a:spLocks/>
            </p:cNvSpPr>
            <p:nvPr/>
          </p:nvSpPr>
          <p:spPr bwMode="gray">
            <a:xfrm rot="-7471624">
              <a:off x="3024" y="614"/>
              <a:ext cx="725" cy="2090"/>
            </a:xfrm>
            <a:custGeom>
              <a:avLst/>
              <a:gdLst>
                <a:gd name="T0" fmla="*/ 0 w 646"/>
                <a:gd name="T1" fmla="*/ 0 h 1861"/>
                <a:gd name="T2" fmla="*/ 1711 w 646"/>
                <a:gd name="T3" fmla="*/ 509 h 1861"/>
                <a:gd name="T4" fmla="*/ 3503 w 646"/>
                <a:gd name="T5" fmla="*/ 1172 h 1861"/>
                <a:gd name="T6" fmla="*/ 5244 w 646"/>
                <a:gd name="T7" fmla="*/ 1979 h 1861"/>
                <a:gd name="T8" fmla="*/ 7001 w 646"/>
                <a:gd name="T9" fmla="*/ 2965 h 1861"/>
                <a:gd name="T10" fmla="*/ 8648 w 646"/>
                <a:gd name="T11" fmla="*/ 4045 h 1861"/>
                <a:gd name="T12" fmla="*/ 10308 w 646"/>
                <a:gd name="T13" fmla="*/ 5367 h 1861"/>
                <a:gd name="T14" fmla="*/ 11943 w 646"/>
                <a:gd name="T15" fmla="*/ 6769 h 1861"/>
                <a:gd name="T16" fmla="*/ 13463 w 646"/>
                <a:gd name="T17" fmla="*/ 8334 h 1861"/>
                <a:gd name="T18" fmla="*/ 14921 w 646"/>
                <a:gd name="T19" fmla="*/ 10048 h 1861"/>
                <a:gd name="T20" fmla="*/ 16354 w 646"/>
                <a:gd name="T21" fmla="*/ 11867 h 1861"/>
                <a:gd name="T22" fmla="*/ 17619 w 646"/>
                <a:gd name="T23" fmla="*/ 13846 h 1861"/>
                <a:gd name="T24" fmla="*/ 18794 w 646"/>
                <a:gd name="T25" fmla="*/ 15966 h 1861"/>
                <a:gd name="T26" fmla="*/ 19847 w 646"/>
                <a:gd name="T27" fmla="*/ 18150 h 1861"/>
                <a:gd name="T28" fmla="*/ 20816 w 646"/>
                <a:gd name="T29" fmla="*/ 20540 h 1861"/>
                <a:gd name="T30" fmla="*/ 21549 w 646"/>
                <a:gd name="T31" fmla="*/ 23024 h 1861"/>
                <a:gd name="T32" fmla="*/ 22192 w 646"/>
                <a:gd name="T33" fmla="*/ 25575 h 1861"/>
                <a:gd name="T34" fmla="*/ 22683 w 646"/>
                <a:gd name="T35" fmla="*/ 28228 h 1861"/>
                <a:gd name="T36" fmla="*/ 22978 w 646"/>
                <a:gd name="T37" fmla="*/ 31078 h 1861"/>
                <a:gd name="T38" fmla="*/ 23118 w 646"/>
                <a:gd name="T39" fmla="*/ 33916 h 1861"/>
                <a:gd name="T40" fmla="*/ 22985 w 646"/>
                <a:gd name="T41" fmla="*/ 36916 h 1861"/>
                <a:gd name="T42" fmla="*/ 22724 w 646"/>
                <a:gd name="T43" fmla="*/ 39659 h 1861"/>
                <a:gd name="T44" fmla="*/ 22274 w 646"/>
                <a:gd name="T45" fmla="*/ 42359 h 1861"/>
                <a:gd name="T46" fmla="*/ 21674 w 646"/>
                <a:gd name="T47" fmla="*/ 44893 h 1861"/>
                <a:gd name="T48" fmla="*/ 20888 w 646"/>
                <a:gd name="T49" fmla="*/ 47351 h 1861"/>
                <a:gd name="T50" fmla="*/ 20067 w 646"/>
                <a:gd name="T51" fmla="*/ 49669 h 1861"/>
                <a:gd name="T52" fmla="*/ 19031 w 646"/>
                <a:gd name="T53" fmla="*/ 51877 h 1861"/>
                <a:gd name="T54" fmla="*/ 17880 w 646"/>
                <a:gd name="T55" fmla="*/ 53951 h 1861"/>
                <a:gd name="T56" fmla="*/ 16678 w 646"/>
                <a:gd name="T57" fmla="*/ 55953 h 1861"/>
                <a:gd name="T58" fmla="*/ 15306 w 646"/>
                <a:gd name="T59" fmla="*/ 57802 h 1861"/>
                <a:gd name="T60" fmla="*/ 13845 w 646"/>
                <a:gd name="T61" fmla="*/ 59417 h 1861"/>
                <a:gd name="T62" fmla="*/ 12329 w 646"/>
                <a:gd name="T63" fmla="*/ 60953 h 1861"/>
                <a:gd name="T64" fmla="*/ 10706 w 646"/>
                <a:gd name="T65" fmla="*/ 62392 h 1861"/>
                <a:gd name="T66" fmla="*/ 9075 w 646"/>
                <a:gd name="T67" fmla="*/ 63675 h 1861"/>
                <a:gd name="T68" fmla="*/ 7321 w 646"/>
                <a:gd name="T69" fmla="*/ 64872 h 1861"/>
                <a:gd name="T70" fmla="*/ 5562 w 646"/>
                <a:gd name="T71" fmla="*/ 65810 h 1861"/>
                <a:gd name="T72" fmla="*/ 3710 w 646"/>
                <a:gd name="T73" fmla="*/ 66633 h 1861"/>
                <a:gd name="T74" fmla="*/ 1857 w 646"/>
                <a:gd name="T75" fmla="*/ 67389 h 1861"/>
                <a:gd name="T76" fmla="*/ 0 w 646"/>
                <a:gd name="T77" fmla="*/ 67928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8A00"/>
                </a:gs>
              </a:gsLst>
              <a:lin ang="0" scaled="1"/>
            </a:gra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latin typeface="TH SarabunPSK" pitchFamily="34" charset="-34"/>
                <a:cs typeface="TH SarabunPSK" pitchFamily="34" charset="-34"/>
              </a:endParaRPr>
            </a:p>
          </p:txBody>
        </p: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177" y="1440"/>
              <a:ext cx="3335" cy="2571"/>
              <a:chOff x="768" y="1104"/>
              <a:chExt cx="3984" cy="3072"/>
            </a:xfrm>
          </p:grpSpPr>
          <p:sp>
            <p:nvSpPr>
              <p:cNvPr id="30742" name="Freeform 22"/>
              <p:cNvSpPr>
                <a:spLocks/>
              </p:cNvSpPr>
              <p:nvPr/>
            </p:nvSpPr>
            <p:spPr bwMode="gray">
              <a:xfrm>
                <a:off x="2784" y="1680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19647 w 646"/>
                  <a:gd name="T3" fmla="*/ 127191 h 1861"/>
                  <a:gd name="T4" fmla="*/ 863319 w 646"/>
                  <a:gd name="T5" fmla="*/ 290091 h 1861"/>
                  <a:gd name="T6" fmla="*/ 1299663 w 646"/>
                  <a:gd name="T7" fmla="*/ 482254 h 1861"/>
                  <a:gd name="T8" fmla="*/ 1718951 w 646"/>
                  <a:gd name="T9" fmla="*/ 727789 h 1861"/>
                  <a:gd name="T10" fmla="*/ 2132135 w 646"/>
                  <a:gd name="T11" fmla="*/ 992986 h 1861"/>
                  <a:gd name="T12" fmla="*/ 2537923 w 646"/>
                  <a:gd name="T13" fmla="*/ 1314912 h 1861"/>
                  <a:gd name="T14" fmla="*/ 2938389 w 646"/>
                  <a:gd name="T15" fmla="*/ 1663459 h 1861"/>
                  <a:gd name="T16" fmla="*/ 3324644 w 646"/>
                  <a:gd name="T17" fmla="*/ 2044507 h 1861"/>
                  <a:gd name="T18" fmla="*/ 3689149 w 646"/>
                  <a:gd name="T19" fmla="*/ 2468574 h 1861"/>
                  <a:gd name="T20" fmla="*/ 4037045 w 646"/>
                  <a:gd name="T21" fmla="*/ 2916428 h 1861"/>
                  <a:gd name="T22" fmla="*/ 4354650 w 646"/>
                  <a:gd name="T23" fmla="*/ 3394115 h 1861"/>
                  <a:gd name="T24" fmla="*/ 4640486 w 646"/>
                  <a:gd name="T25" fmla="*/ 3916024 h 1861"/>
                  <a:gd name="T26" fmla="*/ 4898189 w 646"/>
                  <a:gd name="T27" fmla="*/ 4455388 h 1861"/>
                  <a:gd name="T28" fmla="*/ 5136538 w 646"/>
                  <a:gd name="T29" fmla="*/ 5039903 h 1861"/>
                  <a:gd name="T30" fmla="*/ 5336329 w 646"/>
                  <a:gd name="T31" fmla="*/ 5648976 h 1861"/>
                  <a:gd name="T32" fmla="*/ 5476884 w 646"/>
                  <a:gd name="T33" fmla="*/ 6273971 h 1861"/>
                  <a:gd name="T34" fmla="*/ 5594566 w 646"/>
                  <a:gd name="T35" fmla="*/ 6935243 h 1861"/>
                  <a:gd name="T36" fmla="*/ 5668627 w 646"/>
                  <a:gd name="T37" fmla="*/ 7621511 h 1861"/>
                  <a:gd name="T38" fmla="*/ 5700720 w 646"/>
                  <a:gd name="T39" fmla="*/ 8330637 h 1861"/>
                  <a:gd name="T40" fmla="*/ 5680816 w 646"/>
                  <a:gd name="T41" fmla="*/ 9066052 h 1861"/>
                  <a:gd name="T42" fmla="*/ 5614867 w 646"/>
                  <a:gd name="T43" fmla="*/ 9733874 h 1861"/>
                  <a:gd name="T44" fmla="*/ 5497327 w 646"/>
                  <a:gd name="T45" fmla="*/ 10397496 h 1861"/>
                  <a:gd name="T46" fmla="*/ 5359952 w 646"/>
                  <a:gd name="T47" fmla="*/ 11025614 h 1861"/>
                  <a:gd name="T48" fmla="*/ 5162590 w 646"/>
                  <a:gd name="T49" fmla="*/ 11627859 h 1861"/>
                  <a:gd name="T50" fmla="*/ 4951125 w 646"/>
                  <a:gd name="T51" fmla="*/ 12194506 h 1861"/>
                  <a:gd name="T52" fmla="*/ 4703935 w 646"/>
                  <a:gd name="T53" fmla="*/ 12735262 h 1861"/>
                  <a:gd name="T54" fmla="*/ 4412012 w 646"/>
                  <a:gd name="T55" fmla="*/ 13242391 h 1861"/>
                  <a:gd name="T56" fmla="*/ 4113985 w 646"/>
                  <a:gd name="T57" fmla="*/ 13727996 h 1861"/>
                  <a:gd name="T58" fmla="*/ 3777865 w 646"/>
                  <a:gd name="T59" fmla="*/ 14179310 h 1861"/>
                  <a:gd name="T60" fmla="*/ 3421161 w 646"/>
                  <a:gd name="T61" fmla="*/ 14585633 h 1861"/>
                  <a:gd name="T62" fmla="*/ 3041966 w 646"/>
                  <a:gd name="T63" fmla="*/ 14968566 h 1861"/>
                  <a:gd name="T64" fmla="*/ 2664718 w 646"/>
                  <a:gd name="T65" fmla="*/ 15316841 h 1861"/>
                  <a:gd name="T66" fmla="*/ 2246431 w 646"/>
                  <a:gd name="T67" fmla="*/ 15627552 h 1861"/>
                  <a:gd name="T68" fmla="*/ 1814669 w 646"/>
                  <a:gd name="T69" fmla="*/ 15917426 h 1861"/>
                  <a:gd name="T70" fmla="*/ 1375090 w 646"/>
                  <a:gd name="T71" fmla="*/ 16160047 h 1861"/>
                  <a:gd name="T72" fmla="*/ 914106 w 646"/>
                  <a:gd name="T73" fmla="*/ 16366025 h 1861"/>
                  <a:gd name="T74" fmla="*/ 465117 w 646"/>
                  <a:gd name="T75" fmla="*/ 16546896 h 1861"/>
                  <a:gd name="T76" fmla="*/ 0 w 646"/>
                  <a:gd name="T77" fmla="*/ 16680148 h 1861"/>
                  <a:gd name="T78" fmla="*/ 0 w 646"/>
                  <a:gd name="T79" fmla="*/ 0 h 18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46"/>
                  <a:gd name="T121" fmla="*/ 0 h 1861"/>
                  <a:gd name="T122" fmla="*/ 646 w 646"/>
                  <a:gd name="T123" fmla="*/ 1861 h 18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9BF8B"/>
                  </a:gs>
                </a:gsLst>
                <a:lin ang="0" scaled="1"/>
              </a:gra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30743" name="Freeform 23"/>
              <p:cNvSpPr>
                <a:spLocks/>
              </p:cNvSpPr>
              <p:nvPr/>
            </p:nvSpPr>
            <p:spPr bwMode="gray">
              <a:xfrm rot="6256290">
                <a:off x="1583" y="1153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19647 w 646"/>
                  <a:gd name="T3" fmla="*/ 127191 h 1861"/>
                  <a:gd name="T4" fmla="*/ 863319 w 646"/>
                  <a:gd name="T5" fmla="*/ 290091 h 1861"/>
                  <a:gd name="T6" fmla="*/ 1299663 w 646"/>
                  <a:gd name="T7" fmla="*/ 482254 h 1861"/>
                  <a:gd name="T8" fmla="*/ 1718951 w 646"/>
                  <a:gd name="T9" fmla="*/ 727789 h 1861"/>
                  <a:gd name="T10" fmla="*/ 2132135 w 646"/>
                  <a:gd name="T11" fmla="*/ 992986 h 1861"/>
                  <a:gd name="T12" fmla="*/ 2537923 w 646"/>
                  <a:gd name="T13" fmla="*/ 1314912 h 1861"/>
                  <a:gd name="T14" fmla="*/ 2938389 w 646"/>
                  <a:gd name="T15" fmla="*/ 1663459 h 1861"/>
                  <a:gd name="T16" fmla="*/ 3324644 w 646"/>
                  <a:gd name="T17" fmla="*/ 2044507 h 1861"/>
                  <a:gd name="T18" fmla="*/ 3689149 w 646"/>
                  <a:gd name="T19" fmla="*/ 2468574 h 1861"/>
                  <a:gd name="T20" fmla="*/ 4037045 w 646"/>
                  <a:gd name="T21" fmla="*/ 2916428 h 1861"/>
                  <a:gd name="T22" fmla="*/ 4354650 w 646"/>
                  <a:gd name="T23" fmla="*/ 3394115 h 1861"/>
                  <a:gd name="T24" fmla="*/ 4640486 w 646"/>
                  <a:gd name="T25" fmla="*/ 3916024 h 1861"/>
                  <a:gd name="T26" fmla="*/ 4898189 w 646"/>
                  <a:gd name="T27" fmla="*/ 4455388 h 1861"/>
                  <a:gd name="T28" fmla="*/ 5136538 w 646"/>
                  <a:gd name="T29" fmla="*/ 5039903 h 1861"/>
                  <a:gd name="T30" fmla="*/ 5336329 w 646"/>
                  <a:gd name="T31" fmla="*/ 5648976 h 1861"/>
                  <a:gd name="T32" fmla="*/ 5476884 w 646"/>
                  <a:gd name="T33" fmla="*/ 6273971 h 1861"/>
                  <a:gd name="T34" fmla="*/ 5594566 w 646"/>
                  <a:gd name="T35" fmla="*/ 6935243 h 1861"/>
                  <a:gd name="T36" fmla="*/ 5668627 w 646"/>
                  <a:gd name="T37" fmla="*/ 7621511 h 1861"/>
                  <a:gd name="T38" fmla="*/ 5700720 w 646"/>
                  <a:gd name="T39" fmla="*/ 8330637 h 1861"/>
                  <a:gd name="T40" fmla="*/ 5680816 w 646"/>
                  <a:gd name="T41" fmla="*/ 9066052 h 1861"/>
                  <a:gd name="T42" fmla="*/ 5614867 w 646"/>
                  <a:gd name="T43" fmla="*/ 9733874 h 1861"/>
                  <a:gd name="T44" fmla="*/ 5497327 w 646"/>
                  <a:gd name="T45" fmla="*/ 10397496 h 1861"/>
                  <a:gd name="T46" fmla="*/ 5359952 w 646"/>
                  <a:gd name="T47" fmla="*/ 11025614 h 1861"/>
                  <a:gd name="T48" fmla="*/ 5162590 w 646"/>
                  <a:gd name="T49" fmla="*/ 11627859 h 1861"/>
                  <a:gd name="T50" fmla="*/ 4951125 w 646"/>
                  <a:gd name="T51" fmla="*/ 12194506 h 1861"/>
                  <a:gd name="T52" fmla="*/ 4703935 w 646"/>
                  <a:gd name="T53" fmla="*/ 12735262 h 1861"/>
                  <a:gd name="T54" fmla="*/ 4412012 w 646"/>
                  <a:gd name="T55" fmla="*/ 13242391 h 1861"/>
                  <a:gd name="T56" fmla="*/ 4113985 w 646"/>
                  <a:gd name="T57" fmla="*/ 13727996 h 1861"/>
                  <a:gd name="T58" fmla="*/ 3777865 w 646"/>
                  <a:gd name="T59" fmla="*/ 14179310 h 1861"/>
                  <a:gd name="T60" fmla="*/ 3421161 w 646"/>
                  <a:gd name="T61" fmla="*/ 14585633 h 1861"/>
                  <a:gd name="T62" fmla="*/ 3041966 w 646"/>
                  <a:gd name="T63" fmla="*/ 14968566 h 1861"/>
                  <a:gd name="T64" fmla="*/ 2664718 w 646"/>
                  <a:gd name="T65" fmla="*/ 15316841 h 1861"/>
                  <a:gd name="T66" fmla="*/ 2246431 w 646"/>
                  <a:gd name="T67" fmla="*/ 15627552 h 1861"/>
                  <a:gd name="T68" fmla="*/ 1814669 w 646"/>
                  <a:gd name="T69" fmla="*/ 15917426 h 1861"/>
                  <a:gd name="T70" fmla="*/ 1375090 w 646"/>
                  <a:gd name="T71" fmla="*/ 16160047 h 1861"/>
                  <a:gd name="T72" fmla="*/ 914106 w 646"/>
                  <a:gd name="T73" fmla="*/ 16366025 h 1861"/>
                  <a:gd name="T74" fmla="*/ 465117 w 646"/>
                  <a:gd name="T75" fmla="*/ 16546896 h 1861"/>
                  <a:gd name="T76" fmla="*/ 0 w 646"/>
                  <a:gd name="T77" fmla="*/ 16680148 h 1861"/>
                  <a:gd name="T78" fmla="*/ 0 w 646"/>
                  <a:gd name="T79" fmla="*/ 0 h 18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46"/>
                  <a:gd name="T121" fmla="*/ 0 h 1861"/>
                  <a:gd name="T122" fmla="*/ 646 w 646"/>
                  <a:gd name="T123" fmla="*/ 1861 h 18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9BF8B"/>
                  </a:gs>
                </a:gsLst>
                <a:lin ang="0" scaled="1"/>
              </a:gra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30744" name="Freeform 24"/>
              <p:cNvSpPr>
                <a:spLocks/>
              </p:cNvSpPr>
              <p:nvPr/>
            </p:nvSpPr>
            <p:spPr bwMode="gray">
              <a:xfrm rot="-6677128">
                <a:off x="3071" y="289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19647 w 646"/>
                  <a:gd name="T3" fmla="*/ 127191 h 1861"/>
                  <a:gd name="T4" fmla="*/ 863319 w 646"/>
                  <a:gd name="T5" fmla="*/ 290091 h 1861"/>
                  <a:gd name="T6" fmla="*/ 1299663 w 646"/>
                  <a:gd name="T7" fmla="*/ 482254 h 1861"/>
                  <a:gd name="T8" fmla="*/ 1718951 w 646"/>
                  <a:gd name="T9" fmla="*/ 727789 h 1861"/>
                  <a:gd name="T10" fmla="*/ 2132135 w 646"/>
                  <a:gd name="T11" fmla="*/ 992986 h 1861"/>
                  <a:gd name="T12" fmla="*/ 2537923 w 646"/>
                  <a:gd name="T13" fmla="*/ 1314912 h 1861"/>
                  <a:gd name="T14" fmla="*/ 2938389 w 646"/>
                  <a:gd name="T15" fmla="*/ 1663459 h 1861"/>
                  <a:gd name="T16" fmla="*/ 3324644 w 646"/>
                  <a:gd name="T17" fmla="*/ 2044507 h 1861"/>
                  <a:gd name="T18" fmla="*/ 3689149 w 646"/>
                  <a:gd name="T19" fmla="*/ 2468574 h 1861"/>
                  <a:gd name="T20" fmla="*/ 4037045 w 646"/>
                  <a:gd name="T21" fmla="*/ 2916428 h 1861"/>
                  <a:gd name="T22" fmla="*/ 4354650 w 646"/>
                  <a:gd name="T23" fmla="*/ 3394115 h 1861"/>
                  <a:gd name="T24" fmla="*/ 4640486 w 646"/>
                  <a:gd name="T25" fmla="*/ 3916024 h 1861"/>
                  <a:gd name="T26" fmla="*/ 4898189 w 646"/>
                  <a:gd name="T27" fmla="*/ 4455388 h 1861"/>
                  <a:gd name="T28" fmla="*/ 5136538 w 646"/>
                  <a:gd name="T29" fmla="*/ 5039903 h 1861"/>
                  <a:gd name="T30" fmla="*/ 5336329 w 646"/>
                  <a:gd name="T31" fmla="*/ 5648976 h 1861"/>
                  <a:gd name="T32" fmla="*/ 5476884 w 646"/>
                  <a:gd name="T33" fmla="*/ 6273971 h 1861"/>
                  <a:gd name="T34" fmla="*/ 5594566 w 646"/>
                  <a:gd name="T35" fmla="*/ 6935243 h 1861"/>
                  <a:gd name="T36" fmla="*/ 5668627 w 646"/>
                  <a:gd name="T37" fmla="*/ 7621511 h 1861"/>
                  <a:gd name="T38" fmla="*/ 5700720 w 646"/>
                  <a:gd name="T39" fmla="*/ 8330637 h 1861"/>
                  <a:gd name="T40" fmla="*/ 5680816 w 646"/>
                  <a:gd name="T41" fmla="*/ 9066052 h 1861"/>
                  <a:gd name="T42" fmla="*/ 5614867 w 646"/>
                  <a:gd name="T43" fmla="*/ 9733874 h 1861"/>
                  <a:gd name="T44" fmla="*/ 5497327 w 646"/>
                  <a:gd name="T45" fmla="*/ 10397496 h 1861"/>
                  <a:gd name="T46" fmla="*/ 5359952 w 646"/>
                  <a:gd name="T47" fmla="*/ 11025614 h 1861"/>
                  <a:gd name="T48" fmla="*/ 5162590 w 646"/>
                  <a:gd name="T49" fmla="*/ 11627859 h 1861"/>
                  <a:gd name="T50" fmla="*/ 4951125 w 646"/>
                  <a:gd name="T51" fmla="*/ 12194506 h 1861"/>
                  <a:gd name="T52" fmla="*/ 4703935 w 646"/>
                  <a:gd name="T53" fmla="*/ 12735262 h 1861"/>
                  <a:gd name="T54" fmla="*/ 4412012 w 646"/>
                  <a:gd name="T55" fmla="*/ 13242391 h 1861"/>
                  <a:gd name="T56" fmla="*/ 4113985 w 646"/>
                  <a:gd name="T57" fmla="*/ 13727996 h 1861"/>
                  <a:gd name="T58" fmla="*/ 3777865 w 646"/>
                  <a:gd name="T59" fmla="*/ 14179310 h 1861"/>
                  <a:gd name="T60" fmla="*/ 3421161 w 646"/>
                  <a:gd name="T61" fmla="*/ 14585633 h 1861"/>
                  <a:gd name="T62" fmla="*/ 3041966 w 646"/>
                  <a:gd name="T63" fmla="*/ 14968566 h 1861"/>
                  <a:gd name="T64" fmla="*/ 2664718 w 646"/>
                  <a:gd name="T65" fmla="*/ 15316841 h 1861"/>
                  <a:gd name="T66" fmla="*/ 2246431 w 646"/>
                  <a:gd name="T67" fmla="*/ 15627552 h 1861"/>
                  <a:gd name="T68" fmla="*/ 1814669 w 646"/>
                  <a:gd name="T69" fmla="*/ 15917426 h 1861"/>
                  <a:gd name="T70" fmla="*/ 1375090 w 646"/>
                  <a:gd name="T71" fmla="*/ 16160047 h 1861"/>
                  <a:gd name="T72" fmla="*/ 914106 w 646"/>
                  <a:gd name="T73" fmla="*/ 16366025 h 1861"/>
                  <a:gd name="T74" fmla="*/ 465117 w 646"/>
                  <a:gd name="T75" fmla="*/ 16546896 h 1861"/>
                  <a:gd name="T76" fmla="*/ 0 w 646"/>
                  <a:gd name="T77" fmla="*/ 16680148 h 1861"/>
                  <a:gd name="T78" fmla="*/ 0 w 646"/>
                  <a:gd name="T79" fmla="*/ 0 h 18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46"/>
                  <a:gd name="T121" fmla="*/ 0 h 1861"/>
                  <a:gd name="T122" fmla="*/ 646 w 646"/>
                  <a:gd name="T123" fmla="*/ 1861 h 18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9BF8B"/>
                  </a:gs>
                </a:gsLst>
                <a:lin ang="0" scaled="1"/>
              </a:gra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</p:grp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543" y="1899"/>
              <a:ext cx="844" cy="843"/>
              <a:chOff x="2016" y="1920"/>
              <a:chExt cx="1680" cy="1680"/>
            </a:xfrm>
          </p:grpSpPr>
          <p:sp>
            <p:nvSpPr>
              <p:cNvPr id="30740" name="Oval 2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922929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30741" name="Freeform 2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3300"/>
                  </a:gs>
                </a:gsLst>
                <a:lin ang="540000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</p:grpSp>
        <p:sp>
          <p:nvSpPr>
            <p:cNvPr id="30737" name="Text Box 29"/>
            <p:cNvSpPr txBox="1">
              <a:spLocks noChangeArrowheads="1"/>
            </p:cNvSpPr>
            <p:nvPr/>
          </p:nvSpPr>
          <p:spPr bwMode="auto">
            <a:xfrm>
              <a:off x="1152" y="2112"/>
              <a:ext cx="925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th-TH" sz="3600" b="1" dirty="0">
                  <a:latin typeface="TH SarabunPSK" pitchFamily="34" charset="-34"/>
                  <a:cs typeface="TH SarabunPSK" pitchFamily="34" charset="-34"/>
                </a:rPr>
                <a:t>วิชาที่สอบ</a:t>
              </a:r>
              <a:endParaRPr lang="en-US" sz="3600" b="1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2" name="Text Box 30"/>
            <p:cNvSpPr txBox="1">
              <a:spLocks noChangeArrowheads="1"/>
            </p:cNvSpPr>
            <p:nvPr/>
          </p:nvSpPr>
          <p:spPr bwMode="auto">
            <a:xfrm>
              <a:off x="3420" y="1620"/>
              <a:ext cx="1980" cy="7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th-TH" sz="3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เวลาที่ใช้ในการอบรมและทดสอบ</a:t>
              </a:r>
            </a:p>
          </p:txBody>
        </p:sp>
        <p:sp>
          <p:nvSpPr>
            <p:cNvPr id="30739" name="Text Box 31"/>
            <p:cNvSpPr txBox="1">
              <a:spLocks noChangeArrowheads="1"/>
            </p:cNvSpPr>
            <p:nvPr/>
          </p:nvSpPr>
          <p:spPr bwMode="auto">
            <a:xfrm>
              <a:off x="2050" y="3058"/>
              <a:ext cx="1515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th-TH" sz="3600" b="1" dirty="0">
                  <a:latin typeface="TH SarabunPSK" pitchFamily="34" charset="-34"/>
                  <a:cs typeface="TH SarabunPSK" pitchFamily="34" charset="-34"/>
                </a:rPr>
                <a:t>เกณฑ์การทดสอบ</a:t>
              </a:r>
              <a:endParaRPr lang="en-US" sz="3600" b="1" dirty="0">
                <a:latin typeface="TH SarabunPSK" pitchFamily="34" charset="-34"/>
                <a:cs typeface="TH SarabunPSK" pitchFamily="34" charset="-34"/>
              </a:endParaRPr>
            </a:p>
          </p:txBody>
        </p:sp>
      </p:grp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714348" y="58721"/>
            <a:ext cx="8253440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spcBef>
                <a:spcPct val="50000"/>
              </a:spcBef>
              <a:defRPr/>
            </a:pPr>
            <a:r>
              <a:rPr lang="th-TH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การอบรมและทดสอบความพร้อมในการประกอบวิชาชีพ</a:t>
            </a: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724" name="TextBox 20"/>
          <p:cNvSpPr txBox="1">
            <a:spLocks noChangeArrowheads="1"/>
          </p:cNvSpPr>
          <p:nvPr/>
        </p:nvSpPr>
        <p:spPr bwMode="auto">
          <a:xfrm>
            <a:off x="285720" y="1447800"/>
            <a:ext cx="291468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1.กฎหมาย 10 ข้อ</a:t>
            </a:r>
            <a:endParaRPr lang="th-TH" sz="32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2.จรรยาบรรณ 10 ข้อ</a:t>
            </a:r>
            <a:endParaRPr lang="th-TH" sz="66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3.สิ่งแวดล้อม 10 ข้อ</a:t>
            </a:r>
            <a:endParaRPr lang="th-TH" sz="32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4.ความปลอดภัย 20 ข้อ </a:t>
            </a:r>
            <a:endParaRPr lang="th-TH" sz="32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9158" y="857232"/>
            <a:ext cx="421484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การอบรม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1 วัน </a:t>
            </a:r>
            <a:endParaRPr lang="th-TH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การทดสอบ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1.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ชม. หลังจาก</a:t>
            </a:r>
            <a:r>
              <a:rPr lang="th-TH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อบรม</a:t>
            </a:r>
          </a:p>
          <a:p>
            <a:pPr>
              <a:defRPr/>
            </a:pPr>
            <a:r>
              <a:rPr lang="th-TH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ประกาศผลในวันที่อบรมฯ เวลา 20.00 น. </a:t>
            </a:r>
          </a:p>
          <a:p>
            <a:pPr>
              <a:defRPr/>
            </a:pPr>
            <a:r>
              <a:rPr lang="th-TH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และสอบซ่อมในวันถัดไป</a:t>
            </a:r>
          </a:p>
          <a:p>
            <a:pPr>
              <a:defRPr/>
            </a:pPr>
            <a:endParaRPr lang="th-TH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726" name="TextBox 22"/>
          <p:cNvSpPr txBox="1">
            <a:spLocks noChangeArrowheads="1"/>
          </p:cNvSpPr>
          <p:nvPr/>
        </p:nvSpPr>
        <p:spPr bwMode="auto">
          <a:xfrm>
            <a:off x="1000100" y="5464197"/>
            <a:ext cx="728667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34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ได้คะแนน</a:t>
            </a:r>
            <a:r>
              <a:rPr lang="th-TH" sz="3400" b="1" u="sng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ไม่น้อยกว่าร้อยละ </a:t>
            </a:r>
            <a:r>
              <a:rPr lang="th-TH" sz="3400" b="1" u="sng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60 </a:t>
            </a:r>
            <a:r>
              <a:rPr lang="en-US" sz="3400" b="1" u="sng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%</a:t>
            </a:r>
            <a:r>
              <a:rPr lang="th-TH" sz="3400" b="1" u="sng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ในแต่ละวิชา</a:t>
            </a:r>
            <a:endParaRPr lang="th-TH" sz="3400" b="1" u="sng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4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สอบตกวิชาใดสามารถสอบซ่อมในรายวิชา</a:t>
            </a:r>
            <a:r>
              <a:rPr lang="th-TH" sz="34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นั้น </a:t>
            </a:r>
            <a:r>
              <a:rPr lang="th-TH" sz="3400" b="1" i="1" u="sng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ฟรี</a:t>
            </a:r>
            <a:r>
              <a:rPr lang="th-TH" sz="34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1 ครั้ง</a:t>
            </a:r>
            <a:endParaRPr lang="th-TH" sz="34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727" name="วงเล็บปีกกาขวา 24"/>
          <p:cNvSpPr>
            <a:spLocks/>
          </p:cNvSpPr>
          <p:nvPr/>
        </p:nvSpPr>
        <p:spPr bwMode="auto">
          <a:xfrm>
            <a:off x="914400" y="4191000"/>
            <a:ext cx="381000" cy="11430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th-TH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728" name="วงเล็บปีกกาขวา 26"/>
          <p:cNvSpPr>
            <a:spLocks/>
          </p:cNvSpPr>
          <p:nvPr/>
        </p:nvSpPr>
        <p:spPr bwMode="auto">
          <a:xfrm>
            <a:off x="838200" y="3886200"/>
            <a:ext cx="609600" cy="1676400"/>
          </a:xfrm>
          <a:prstGeom prst="rightBrace">
            <a:avLst>
              <a:gd name="adj1" fmla="val 8339"/>
              <a:gd name="adj2" fmla="val 50000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th-TH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729" name="วงเล็บปีกกาขวา 23"/>
          <p:cNvSpPr>
            <a:spLocks/>
          </p:cNvSpPr>
          <p:nvPr/>
        </p:nvSpPr>
        <p:spPr bwMode="auto">
          <a:xfrm>
            <a:off x="1447800" y="2057400"/>
            <a:ext cx="762000" cy="11430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th-TH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4" name="วงเล็บปีกกาซ้าย 33"/>
          <p:cNvSpPr/>
          <p:nvPr/>
        </p:nvSpPr>
        <p:spPr>
          <a:xfrm rot="10800000">
            <a:off x="3143240" y="1643050"/>
            <a:ext cx="457200" cy="171451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30731" name="TextBox 34"/>
          <p:cNvSpPr txBox="1">
            <a:spLocks noChangeArrowheads="1"/>
          </p:cNvSpPr>
          <p:nvPr/>
        </p:nvSpPr>
        <p:spPr bwMode="auto">
          <a:xfrm>
            <a:off x="3500430" y="1928802"/>
            <a:ext cx="131921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3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ข้อสอบ</a:t>
            </a:r>
          </a:p>
          <a:p>
            <a:r>
              <a:rPr lang="th-TH" sz="3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มี 50 ข้อ</a:t>
            </a:r>
          </a:p>
        </p:txBody>
      </p:sp>
      <p:sp>
        <p:nvSpPr>
          <p:cNvPr id="26" name="ตัวยึดหมายเลขภาพนิ่ง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284D7-B226-4DCF-B9D5-E20243B1883D}" type="slidenum">
              <a:rPr lang="th-TH" smtClean="0"/>
              <a:pPr>
                <a:defRPr/>
              </a:pPr>
              <a:t>31</a:t>
            </a:fld>
            <a:endParaRPr lang="th-TH"/>
          </a:p>
        </p:txBody>
      </p:sp>
      <p:pic>
        <p:nvPicPr>
          <p:cNvPr id="27" name="รูปภาพ 0" descr="logo-bg-wh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126" y="270429"/>
            <a:ext cx="817520" cy="7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713"/>
            <a:ext cx="7543800" cy="22320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THE END</a:t>
            </a:r>
            <a:endParaRPr lang="en-US" sz="8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9395" name="Content Placeholder 2"/>
          <p:cNvSpPr>
            <a:spLocks noGrp="1"/>
          </p:cNvSpPr>
          <p:nvPr>
            <p:ph type="subTitle" idx="1"/>
          </p:nvPr>
        </p:nvSpPr>
        <p:spPr>
          <a:xfrm>
            <a:off x="1619250" y="3429000"/>
            <a:ext cx="6462713" cy="2879725"/>
          </a:xfrm>
        </p:spPr>
        <p:txBody>
          <a:bodyPr>
            <a:normAutofit fontScale="77500" lnSpcReduction="20000"/>
          </a:bodyPr>
          <a:lstStyle/>
          <a:p>
            <a:pPr marL="114300" algn="r" eaLnBrk="1" hangingPunct="1">
              <a:defRPr/>
            </a:pPr>
            <a:r>
              <a:rPr lang="th-TH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ด้วยความปรารถนาดี</a:t>
            </a:r>
          </a:p>
          <a:p>
            <a:pPr marL="114300" algn="r" eaLnBrk="1" hangingPunct="1">
              <a:defRPr/>
            </a:pPr>
            <a:endParaRPr lang="th-TH" sz="6000" b="1" dirty="0" smtClean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algn="r" eaLnBrk="1" hangingPunct="1">
              <a:defRPr/>
            </a:pPr>
            <a:endParaRPr lang="th-TH" sz="6000" b="1" dirty="0" smtClean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algn="r" eaLnBrk="1" hangingPunct="1">
              <a:defRPr/>
            </a:pPr>
            <a:r>
              <a:rPr lang="th-TH" sz="6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สภาวิศวกร</a:t>
            </a:r>
            <a:endParaRPr lang="en-US" sz="6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2950" name="Picture 3" descr="\\192.168.1.11\public\COMPUTER\0-YoongZaa\COELOGO\COELOG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149725"/>
            <a:ext cx="1316037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5670D-9ADE-41EC-B54A-6A38F9F6BE99}" type="slidenum">
              <a:rPr lang="th-TH" smtClean="0"/>
              <a:pPr>
                <a:defRPr/>
              </a:pPr>
              <a:t>32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4578</TotalTime>
  <Words>1912</Words>
  <Application>Microsoft Office PowerPoint</Application>
  <PresentationFormat>On-screen Show (4:3)</PresentationFormat>
  <Paragraphs>298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Angsana New</vt:lpstr>
      <vt:lpstr>Arial</vt:lpstr>
      <vt:lpstr>Calibri</vt:lpstr>
      <vt:lpstr>Cordia New</vt:lpstr>
      <vt:lpstr>TH SarabunPSK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รูปแบบใบอนุญาตฯ (บุคคลธรรมดา)</vt:lpstr>
      <vt:lpstr>การยื่นคำขอรับใบอนุญาต</vt:lpstr>
      <vt:lpstr>PowerPoint Presentation</vt:lpstr>
      <vt:lpstr>ขั้นตอนการขอรับใบอนุญาตฯ (บุคคลธรรมดา)</vt:lpstr>
      <vt:lpstr>PowerPoint Presentation</vt:lpstr>
      <vt:lpstr> ข้อเสนอแนะการเตรียมความพร้อมในการสอบภาคีวิศวกร</vt:lpstr>
      <vt:lpstr>PowerPoint Presentation</vt:lpstr>
      <vt:lpstr>PowerPoint Presentation</vt:lpstr>
      <vt:lpstr>PowerPoint Presentation</vt:lpstr>
      <vt:lpstr>PowerPoint Presentation</vt:lpstr>
      <vt:lpstr>วิชาสอบข้อเขียน ในหมวดวิชาเฉพาะทางวิศวกรรม สาขาวิศวกรรมโยธา</vt:lpstr>
      <vt:lpstr>วิชาสอบข้อเขียน ในหมวดวิชาเฉพาะทางวิศวกรรม  สาขาวิศวกรรมโยธา</vt:lpstr>
      <vt:lpstr>วิชาสอบข้อเขียน ในหมวดวิชาเฉพาะทางวิศวกรรม  สาขาวิศวกรรมโยธา</vt:lpstr>
      <vt:lpstr>วิชาสอบข้อเขียน ในหมวดวิชาเฉพาะทางวิศวกรรม สาขาวิศวกรรมเครื่องกล</vt:lpstr>
      <vt:lpstr>วิชาสอบข้อเขียน ในหมวดวิชาเฉพาะทางวิศวกรรม  สาขาวิศวกรรมเครื่องกล</vt:lpstr>
      <vt:lpstr>วิชาสอบข้อเขียน ในหมวดวิชาเฉพาะทางวิศวกรรม สาขาวิศวกรรมไฟฟ้า</vt:lpstr>
      <vt:lpstr>วิชาสอบข้อเขียน ในหมวดวิชาเฉพาะทางวิศวกรรม สาขาวิศวกรรมไฟฟ้า</vt:lpstr>
      <vt:lpstr>วิชาสอบข้อเขียน ในหมวดวิชาเฉพาะทางวิศวกรรม  สาขาวิศวกรรมไฟฟ้า</vt:lpstr>
      <vt:lpstr>วิชาสอบข้อเขียน ในหมวดวิชาเฉพาะทางวิศวกรรม สาขาวิศวกรรมอุตสาหการ</vt:lpstr>
      <vt:lpstr>วิชาสอบข้อเขียน ในหมวดวิชาเฉพาะทางวิศวกรรม  สาขาวิศวกรรมอุตสาหการ</vt:lpstr>
      <vt:lpstr>วิชาสอบข้อเขียน ในหมวดวิชาเฉพาะทางวิศวกรรม สาขาวิศวกรรมเหมืองแร่</vt:lpstr>
      <vt:lpstr>วิชาสอบข้อเขียน ในหมวดวิชาเฉพาะทางวิศวกรรม สาขาวิศวกรรมเหมืองแร่</vt:lpstr>
      <vt:lpstr>วิชาสอบข้อเขียน ในหมวดวิชาเฉพาะทางวิศวกรรม  สาขาวิศวกรรมเหมืองแร่</vt:lpstr>
      <vt:lpstr>วิชาสอบข้อเขียน ในหมวดวิชาเฉพาะทางวิศวกรรม สาขาวิศวกรรมสิ่งแวดล้อม</vt:lpstr>
      <vt:lpstr>วิชาสอบข้อเขียน ในหมวดวิชาเฉพาะทางวิศวกรรม  สาขาวิศวกรรมสิ่งแวดล้อม</vt:lpstr>
      <vt:lpstr>วิชาสอบข้อเขียน ในหมวดวิชาเฉพาะทางวิศวกรรม สาขาวิศวกรรมเคมี</vt:lpstr>
      <vt:lpstr>วิชาสอบข้อเขียน ในหมวดวิชาเฉพาะทางวิศวกรรม  สาขาวิศวกรรมเคมี</vt:lpstr>
      <vt:lpstr>PowerPoint Presentation</vt:lpstr>
      <vt:lpstr>THE END</vt:lpstr>
    </vt:vector>
  </TitlesOfParts>
  <Company>Takabut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Kamol</dc:creator>
  <cp:lastModifiedBy>Windows User</cp:lastModifiedBy>
  <cp:revision>497</cp:revision>
  <cp:lastPrinted>2013-05-05T14:06:32Z</cp:lastPrinted>
  <dcterms:created xsi:type="dcterms:W3CDTF">2012-10-12T01:38:18Z</dcterms:created>
  <dcterms:modified xsi:type="dcterms:W3CDTF">2019-04-23T07:59:35Z</dcterms:modified>
</cp:coreProperties>
</file>