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76" r:id="rId2"/>
    <p:sldId id="277" r:id="rId3"/>
    <p:sldId id="300" r:id="rId4"/>
    <p:sldId id="301" r:id="rId5"/>
    <p:sldId id="302" r:id="rId6"/>
    <p:sldId id="303" r:id="rId7"/>
    <p:sldId id="308" r:id="rId8"/>
    <p:sldId id="307" r:id="rId9"/>
    <p:sldId id="309" r:id="rId10"/>
    <p:sldId id="310" r:id="rId11"/>
    <p:sldId id="295" r:id="rId12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EAB85E"/>
    <a:srgbClr val="352973"/>
    <a:srgbClr val="006699"/>
    <a:srgbClr val="808080"/>
    <a:srgbClr val="00344F"/>
    <a:srgbClr val="00000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13" autoAdjust="0"/>
    <p:restoredTop sz="94660"/>
  </p:normalViewPr>
  <p:slideViewPr>
    <p:cSldViewPr>
      <p:cViewPr varScale="1">
        <p:scale>
          <a:sx n="108" d="100"/>
          <a:sy n="108" d="100"/>
        </p:scale>
        <p:origin x="141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28BBFE83-2550-44E1-A759-8A18B2B4D96B}" type="datetimeFigureOut">
              <a:rPr lang="th-TH" smtClean="0"/>
              <a:t>28/08/64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CCDC31EF-0B78-44DE-93E6-7341B4B6368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57606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30900" y="6384925"/>
            <a:ext cx="2895600" cy="244475"/>
          </a:xfrm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lvl1pPr>
          </a:lstStyle>
          <a:p>
            <a:r>
              <a:rPr lang="en-US"/>
              <a:t>Edit your company slogan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3124200" y="6477000"/>
            <a:ext cx="1828800" cy="244475"/>
          </a:xfrm>
        </p:spPr>
        <p:txBody>
          <a:bodyPr/>
          <a:lstStyle>
            <a:lvl1pPr>
              <a:defRPr/>
            </a:lvl1pPr>
          </a:lstStyle>
          <a:p>
            <a:fld id="{AD96C930-49BF-4195-B08E-548F9AAD4FB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873375" y="4038600"/>
            <a:ext cx="5584825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2819400" y="3276600"/>
            <a:ext cx="5791200" cy="68262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120" name="Text Box 48"/>
          <p:cNvSpPr txBox="1">
            <a:spLocks noChangeArrowheads="1"/>
          </p:cNvSpPr>
          <p:nvPr/>
        </p:nvSpPr>
        <p:spPr bwMode="gray">
          <a:xfrm>
            <a:off x="6019800" y="5934075"/>
            <a:ext cx="2832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2800" b="1" i="1">
                <a:solidFill>
                  <a:schemeClr val="accent1"/>
                </a:solidFill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F2E1F-107B-4047-87F0-3F07D17F64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86456-63DA-4FE3-BDCF-8FB009CEE5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62500" y="12954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CA41B9-0249-42CF-BE69-5E92FC6E9D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19C71-BDD5-4DB2-A6FE-B6FB9EF2F2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98C9C-10E1-44C0-A859-518725D774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920AB-C55A-45E4-A9AB-5F3435BF3A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FDD5F-F72E-4D6C-9973-E1D84E6473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65F12-A59C-49EB-ACB4-E1F3C3EB5D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9FDFEA-45C6-491F-A9F5-4BEA4BE702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62750" y="457200"/>
            <a:ext cx="2076450" cy="5562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33400" y="457200"/>
            <a:ext cx="6076950" cy="5562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F62D8-57BC-4C2F-81FF-B71CFB7E4E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934200" cy="563563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533400" y="1295400"/>
            <a:ext cx="8305800" cy="4724400"/>
          </a:xfrm>
        </p:spPr>
        <p:txBody>
          <a:bodyPr/>
          <a:lstStyle/>
          <a:p>
            <a:r>
              <a:rPr lang="th-TH"/>
              <a:t>คลิกไอคอนเพื่อเพิ่มตาราง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304800" y="65532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5943600" y="63246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2971800" y="65532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08430707-BA0D-4C71-A159-C1CCB928BA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95400"/>
            <a:ext cx="8305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304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943600" y="63246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2971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25C0F55-8DBB-4FE4-9C30-BF11CCEF22F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1828800" y="457200"/>
            <a:ext cx="6934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69" name="Text Box 45"/>
          <p:cNvSpPr txBox="1">
            <a:spLocks noChangeArrowheads="1"/>
          </p:cNvSpPr>
          <p:nvPr/>
        </p:nvSpPr>
        <p:spPr bwMode="black">
          <a:xfrm>
            <a:off x="7196138" y="5943600"/>
            <a:ext cx="16430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2800" b="1" i="1">
                <a:solidFill>
                  <a:schemeClr val="accent1"/>
                </a:solidFill>
              </a:rPr>
              <a:t>LOGO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th-TH" sz="3200" dirty="0"/>
              <a:t>แนวปฏิบัติเกี่ยวกับการเบิกค่าใช้จ่ายในโครงการ</a:t>
            </a:r>
            <a:endParaRPr lang="en-US" sz="3200" dirty="0"/>
          </a:p>
        </p:txBody>
      </p:sp>
      <p:pic>
        <p:nvPicPr>
          <p:cNvPr id="3" name="Picture 3" descr="C:\Users\nirundonk.NU\Desktop\web-800x600-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413090"/>
            <a:ext cx="1926546" cy="1444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 dirty="0"/>
              <a:t>แนวปฏิบัติเกี่ยวกับการเบิกค่าใช้จ่ายในโครงการ</a:t>
            </a:r>
            <a:endParaRPr lang="en-US" sz="2000" dirty="0">
              <a:solidFill>
                <a:schemeClr val="accent1"/>
              </a:solidFill>
            </a:endParaRPr>
          </a:p>
        </p:txBody>
      </p:sp>
      <p:pic>
        <p:nvPicPr>
          <p:cNvPr id="57" name="Picture 3" descr="C:\Users\nirundonk.NU\Desktop\web-800x600-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2501" y="5584490"/>
            <a:ext cx="1926546" cy="1444910"/>
          </a:xfrm>
          <a:prstGeom prst="rect">
            <a:avLst/>
          </a:prstGeom>
          <a:noFill/>
        </p:spPr>
      </p:pic>
      <p:grpSp>
        <p:nvGrpSpPr>
          <p:cNvPr id="2" name="กลุ่ม 1"/>
          <p:cNvGrpSpPr/>
          <p:nvPr/>
        </p:nvGrpSpPr>
        <p:grpSpPr>
          <a:xfrm>
            <a:off x="1979712" y="1752600"/>
            <a:ext cx="5282293" cy="3435970"/>
            <a:chOff x="1979712" y="1752600"/>
            <a:chExt cx="5282293" cy="3435970"/>
          </a:xfrm>
        </p:grpSpPr>
        <p:sp>
          <p:nvSpPr>
            <p:cNvPr id="72707" name="Line 3"/>
            <p:cNvSpPr>
              <a:spLocks noChangeShapeType="1"/>
            </p:cNvSpPr>
            <p:nvPr/>
          </p:nvSpPr>
          <p:spPr bwMode="auto">
            <a:xfrm>
              <a:off x="2362200" y="2416175"/>
              <a:ext cx="480060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08" name="Text Box 4"/>
            <p:cNvSpPr txBox="1">
              <a:spLocks noChangeArrowheads="1"/>
            </p:cNvSpPr>
            <p:nvPr/>
          </p:nvSpPr>
          <p:spPr bwMode="auto">
            <a:xfrm>
              <a:off x="2843808" y="1897668"/>
              <a:ext cx="1917513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800" dirty="0"/>
                <a:t>การเขียนโครงการ</a:t>
              </a:r>
              <a:endParaRPr lang="en-US" sz="2800" dirty="0"/>
            </a:p>
          </p:txBody>
        </p:sp>
        <p:grpSp>
          <p:nvGrpSpPr>
            <p:cNvPr id="72709" name="Group 5"/>
            <p:cNvGrpSpPr>
              <a:grpSpLocks/>
            </p:cNvGrpSpPr>
            <p:nvPr/>
          </p:nvGrpSpPr>
          <p:grpSpPr bwMode="auto">
            <a:xfrm>
              <a:off x="1981200" y="1752600"/>
              <a:ext cx="685800" cy="679450"/>
              <a:chOff x="1296" y="1200"/>
              <a:chExt cx="432" cy="428"/>
            </a:xfrm>
          </p:grpSpPr>
          <p:grpSp>
            <p:nvGrpSpPr>
              <p:cNvPr id="72710" name="Group 6"/>
              <p:cNvGrpSpPr>
                <a:grpSpLocks/>
              </p:cNvGrpSpPr>
              <p:nvPr/>
            </p:nvGrpSpPr>
            <p:grpSpPr bwMode="auto">
              <a:xfrm>
                <a:off x="1296" y="1200"/>
                <a:ext cx="432" cy="428"/>
                <a:chOff x="662" y="1574"/>
                <a:chExt cx="480" cy="476"/>
              </a:xfrm>
            </p:grpSpPr>
            <p:grpSp>
              <p:nvGrpSpPr>
                <p:cNvPr id="72711" name="Group 7"/>
                <p:cNvGrpSpPr>
                  <a:grpSpLocks/>
                </p:cNvGrpSpPr>
                <p:nvPr/>
              </p:nvGrpSpPr>
              <p:grpSpPr bwMode="auto">
                <a:xfrm>
                  <a:off x="662" y="1574"/>
                  <a:ext cx="480" cy="476"/>
                  <a:chOff x="662" y="1574"/>
                  <a:chExt cx="480" cy="476"/>
                </a:xfrm>
              </p:grpSpPr>
              <p:sp>
                <p:nvSpPr>
                  <p:cNvPr id="72712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662" y="1574"/>
                    <a:ext cx="480" cy="47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tint val="0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tint val="0"/>
                          <a:invGamma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13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662" y="1574"/>
                    <a:ext cx="480" cy="47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alpha val="32001"/>
                        </a:schemeClr>
                      </a:gs>
                      <a:gs pos="100000">
                        <a:schemeClr val="accent1">
                          <a:gamma/>
                          <a:shade val="0"/>
                          <a:invGamma/>
                          <a:alpha val="89999"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14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694" y="1605"/>
                    <a:ext cx="416" cy="41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shade val="54118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54118"/>
                          <a:invGamma/>
                        </a:schemeClr>
                      </a:gs>
                    </a:gsLst>
                    <a:lin ang="189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15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694" y="1606"/>
                    <a:ext cx="416" cy="41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shade val="63529"/>
                          <a:invGamma/>
                        </a:schemeClr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716" name="Group 12"/>
                <p:cNvGrpSpPr>
                  <a:grpSpLocks/>
                </p:cNvGrpSpPr>
                <p:nvPr/>
              </p:nvGrpSpPr>
              <p:grpSpPr bwMode="auto">
                <a:xfrm>
                  <a:off x="720" y="1625"/>
                  <a:ext cx="376" cy="379"/>
                  <a:chOff x="336" y="1049"/>
                  <a:chExt cx="376" cy="379"/>
                </a:xfrm>
              </p:grpSpPr>
              <p:sp>
                <p:nvSpPr>
                  <p:cNvPr id="72717" name="Oval 13"/>
                  <p:cNvSpPr>
                    <a:spLocks noChangeArrowheads="1"/>
                  </p:cNvSpPr>
                  <p:nvPr/>
                </p:nvSpPr>
                <p:spPr bwMode="gray">
                  <a:xfrm>
                    <a:off x="336" y="1056"/>
                    <a:ext cx="376" cy="37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72718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336" y="1049"/>
                    <a:ext cx="364" cy="361"/>
                    <a:chOff x="4166" y="1706"/>
                    <a:chExt cx="1252" cy="1252"/>
                  </a:xfrm>
                </p:grpSpPr>
                <p:sp>
                  <p:nvSpPr>
                    <p:cNvPr id="72719" name="Oval 1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66" y="1706"/>
                      <a:ext cx="1252" cy="1252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D6E1E2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20" name="Oval 1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82" y="1713"/>
                      <a:ext cx="1222" cy="122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alpha val="0"/>
                          </a:srgbClr>
                        </a:gs>
                        <a:gs pos="100000">
                          <a:srgbClr val="D6E1E2">
                            <a:gamma/>
                            <a:tint val="34902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21" name="Oval 1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95" y="1725"/>
                      <a:ext cx="1162" cy="114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shade val="79216"/>
                            <a:invGamma/>
                          </a:srgbClr>
                        </a:gs>
                        <a:gs pos="100000">
                          <a:srgbClr val="D6E1E2">
                            <a:alpha val="48000"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22" name="Oval 1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263" y="1757"/>
                      <a:ext cx="1033" cy="92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D6E1E2">
                            <a:alpha val="38000"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sp>
            <p:nvSpPr>
              <p:cNvPr id="72723" name="Text Box 19"/>
              <p:cNvSpPr txBox="1">
                <a:spLocks noChangeArrowheads="1"/>
              </p:cNvSpPr>
              <p:nvPr/>
            </p:nvSpPr>
            <p:spPr bwMode="gray">
              <a:xfrm>
                <a:off x="1392" y="1269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sp>
          <p:nvSpPr>
            <p:cNvPr id="72724" name="Line 20"/>
            <p:cNvSpPr>
              <a:spLocks noChangeShapeType="1"/>
            </p:cNvSpPr>
            <p:nvPr/>
          </p:nvSpPr>
          <p:spPr bwMode="auto">
            <a:xfrm>
              <a:off x="2362200" y="3298825"/>
              <a:ext cx="480060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5" name="Text Box 21"/>
            <p:cNvSpPr txBox="1">
              <a:spLocks noChangeArrowheads="1"/>
            </p:cNvSpPr>
            <p:nvPr/>
          </p:nvSpPr>
          <p:spPr bwMode="auto">
            <a:xfrm>
              <a:off x="2829906" y="2708920"/>
              <a:ext cx="4214615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800" dirty="0"/>
                <a:t>การยืมเงินของคณะ เพื่อใช้จ่ายในโครงการ</a:t>
              </a:r>
              <a:endParaRPr lang="en-US" sz="2800" dirty="0"/>
            </a:p>
          </p:txBody>
        </p:sp>
        <p:sp>
          <p:nvSpPr>
            <p:cNvPr id="72726" name="Line 22"/>
            <p:cNvSpPr>
              <a:spLocks noChangeShapeType="1"/>
            </p:cNvSpPr>
            <p:nvPr/>
          </p:nvSpPr>
          <p:spPr bwMode="auto">
            <a:xfrm>
              <a:off x="2362200" y="4267200"/>
              <a:ext cx="480060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7" name="Text Box 23"/>
            <p:cNvSpPr txBox="1">
              <a:spLocks noChangeArrowheads="1"/>
            </p:cNvSpPr>
            <p:nvPr/>
          </p:nvSpPr>
          <p:spPr bwMode="auto">
            <a:xfrm>
              <a:off x="2843808" y="3697868"/>
              <a:ext cx="4418197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800" dirty="0"/>
                <a:t>การเบิกเงินจากโครงการ (กรณีไม่ได้ยืมเงิน)</a:t>
              </a:r>
              <a:endParaRPr lang="en-US" sz="2800" dirty="0"/>
            </a:p>
          </p:txBody>
        </p:sp>
        <p:grpSp>
          <p:nvGrpSpPr>
            <p:cNvPr id="72730" name="Group 26"/>
            <p:cNvGrpSpPr>
              <a:grpSpLocks/>
            </p:cNvGrpSpPr>
            <p:nvPr/>
          </p:nvGrpSpPr>
          <p:grpSpPr bwMode="auto">
            <a:xfrm>
              <a:off x="1992313" y="2667000"/>
              <a:ext cx="685800" cy="685800"/>
              <a:chOff x="1303" y="1810"/>
              <a:chExt cx="432" cy="432"/>
            </a:xfrm>
          </p:grpSpPr>
          <p:grpSp>
            <p:nvGrpSpPr>
              <p:cNvPr id="72731" name="Group 27"/>
              <p:cNvGrpSpPr>
                <a:grpSpLocks/>
              </p:cNvGrpSpPr>
              <p:nvPr/>
            </p:nvGrpSpPr>
            <p:grpSpPr bwMode="auto">
              <a:xfrm>
                <a:off x="1303" y="1810"/>
                <a:ext cx="432" cy="432"/>
                <a:chOff x="816" y="2400"/>
                <a:chExt cx="480" cy="476"/>
              </a:xfrm>
            </p:grpSpPr>
            <p:grpSp>
              <p:nvGrpSpPr>
                <p:cNvPr id="72732" name="Group 28"/>
                <p:cNvGrpSpPr>
                  <a:grpSpLocks/>
                </p:cNvGrpSpPr>
                <p:nvPr/>
              </p:nvGrpSpPr>
              <p:grpSpPr bwMode="auto">
                <a:xfrm>
                  <a:off x="816" y="2400"/>
                  <a:ext cx="480" cy="476"/>
                  <a:chOff x="662" y="1574"/>
                  <a:chExt cx="480" cy="476"/>
                </a:xfrm>
              </p:grpSpPr>
              <p:sp>
                <p:nvSpPr>
                  <p:cNvPr id="72733" name="Oval 29"/>
                  <p:cNvSpPr>
                    <a:spLocks noChangeArrowheads="1"/>
                  </p:cNvSpPr>
                  <p:nvPr/>
                </p:nvSpPr>
                <p:spPr bwMode="gray">
                  <a:xfrm>
                    <a:off x="662" y="1574"/>
                    <a:ext cx="480" cy="47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>
                          <a:gamma/>
                          <a:tint val="0"/>
                          <a:invGamma/>
                        </a:schemeClr>
                      </a:gs>
                      <a:gs pos="50000">
                        <a:schemeClr val="hlink"/>
                      </a:gs>
                      <a:gs pos="100000">
                        <a:schemeClr val="hlink">
                          <a:gamma/>
                          <a:tint val="0"/>
                          <a:invGamma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34" name="Oval 30"/>
                  <p:cNvSpPr>
                    <a:spLocks noChangeArrowheads="1"/>
                  </p:cNvSpPr>
                  <p:nvPr/>
                </p:nvSpPr>
                <p:spPr bwMode="gray">
                  <a:xfrm>
                    <a:off x="662" y="1574"/>
                    <a:ext cx="480" cy="47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>
                          <a:alpha val="32001"/>
                        </a:schemeClr>
                      </a:gs>
                      <a:gs pos="100000">
                        <a:schemeClr val="hlink">
                          <a:gamma/>
                          <a:shade val="0"/>
                          <a:invGamma/>
                          <a:alpha val="89999"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35" name="Oval 31"/>
                  <p:cNvSpPr>
                    <a:spLocks noChangeArrowheads="1"/>
                  </p:cNvSpPr>
                  <p:nvPr/>
                </p:nvSpPr>
                <p:spPr bwMode="gray">
                  <a:xfrm>
                    <a:off x="694" y="1605"/>
                    <a:ext cx="416" cy="41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>
                          <a:gamma/>
                          <a:shade val="54118"/>
                          <a:invGamma/>
                        </a:schemeClr>
                      </a:gs>
                      <a:gs pos="50000">
                        <a:schemeClr val="hlink"/>
                      </a:gs>
                      <a:gs pos="100000">
                        <a:schemeClr val="hlink">
                          <a:gamma/>
                          <a:shade val="54118"/>
                          <a:invGamma/>
                        </a:schemeClr>
                      </a:gs>
                    </a:gsLst>
                    <a:lin ang="189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36" name="Oval 32"/>
                  <p:cNvSpPr>
                    <a:spLocks noChangeArrowheads="1"/>
                  </p:cNvSpPr>
                  <p:nvPr/>
                </p:nvSpPr>
                <p:spPr bwMode="gray">
                  <a:xfrm>
                    <a:off x="694" y="1606"/>
                    <a:ext cx="416" cy="41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>
                          <a:gamma/>
                          <a:shade val="63529"/>
                          <a:invGamma/>
                        </a:schemeClr>
                      </a:gs>
                      <a:gs pos="100000">
                        <a:schemeClr val="hlink">
                          <a:alpha val="0"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737" name="Group 33"/>
                <p:cNvGrpSpPr>
                  <a:grpSpLocks/>
                </p:cNvGrpSpPr>
                <p:nvPr/>
              </p:nvGrpSpPr>
              <p:grpSpPr bwMode="auto">
                <a:xfrm>
                  <a:off x="871" y="2455"/>
                  <a:ext cx="376" cy="379"/>
                  <a:chOff x="336" y="1049"/>
                  <a:chExt cx="376" cy="379"/>
                </a:xfrm>
              </p:grpSpPr>
              <p:sp>
                <p:nvSpPr>
                  <p:cNvPr id="72738" name="Oval 34"/>
                  <p:cNvSpPr>
                    <a:spLocks noChangeArrowheads="1"/>
                  </p:cNvSpPr>
                  <p:nvPr/>
                </p:nvSpPr>
                <p:spPr bwMode="gray">
                  <a:xfrm>
                    <a:off x="336" y="1056"/>
                    <a:ext cx="376" cy="37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72739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336" y="1049"/>
                    <a:ext cx="364" cy="361"/>
                    <a:chOff x="4166" y="1706"/>
                    <a:chExt cx="1252" cy="1252"/>
                  </a:xfrm>
                </p:grpSpPr>
                <p:sp>
                  <p:nvSpPr>
                    <p:cNvPr id="72740" name="Oval 3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66" y="1706"/>
                      <a:ext cx="1252" cy="1252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D6E1E2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41" name="Oval 3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82" y="1713"/>
                      <a:ext cx="1222" cy="122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alpha val="0"/>
                          </a:srgbClr>
                        </a:gs>
                        <a:gs pos="100000">
                          <a:srgbClr val="D6E1E2">
                            <a:gamma/>
                            <a:tint val="34902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42" name="Oval 3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95" y="1725"/>
                      <a:ext cx="1162" cy="114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shade val="79216"/>
                            <a:invGamma/>
                          </a:srgbClr>
                        </a:gs>
                        <a:gs pos="100000">
                          <a:srgbClr val="D6E1E2">
                            <a:alpha val="48000"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43" name="Oval 3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263" y="1757"/>
                      <a:ext cx="1033" cy="92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D6E1E2">
                            <a:alpha val="38000"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sp>
            <p:nvSpPr>
              <p:cNvPr id="72744" name="Text Box 40"/>
              <p:cNvSpPr txBox="1">
                <a:spLocks noChangeArrowheads="1"/>
              </p:cNvSpPr>
              <p:nvPr/>
            </p:nvSpPr>
            <p:spPr bwMode="gray">
              <a:xfrm>
                <a:off x="1406" y="1886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72745" name="Group 41"/>
            <p:cNvGrpSpPr>
              <a:grpSpLocks/>
            </p:cNvGrpSpPr>
            <p:nvPr/>
          </p:nvGrpSpPr>
          <p:grpSpPr bwMode="auto">
            <a:xfrm>
              <a:off x="1981200" y="3603625"/>
              <a:ext cx="685800" cy="679450"/>
              <a:chOff x="1296" y="1200"/>
              <a:chExt cx="432" cy="428"/>
            </a:xfrm>
          </p:grpSpPr>
          <p:grpSp>
            <p:nvGrpSpPr>
              <p:cNvPr id="72746" name="Group 42"/>
              <p:cNvGrpSpPr>
                <a:grpSpLocks/>
              </p:cNvGrpSpPr>
              <p:nvPr/>
            </p:nvGrpSpPr>
            <p:grpSpPr bwMode="auto">
              <a:xfrm>
                <a:off x="1296" y="1200"/>
                <a:ext cx="432" cy="428"/>
                <a:chOff x="662" y="1574"/>
                <a:chExt cx="480" cy="476"/>
              </a:xfrm>
            </p:grpSpPr>
            <p:grpSp>
              <p:nvGrpSpPr>
                <p:cNvPr id="72747" name="Group 43"/>
                <p:cNvGrpSpPr>
                  <a:grpSpLocks/>
                </p:cNvGrpSpPr>
                <p:nvPr/>
              </p:nvGrpSpPr>
              <p:grpSpPr bwMode="auto">
                <a:xfrm>
                  <a:off x="662" y="1574"/>
                  <a:ext cx="480" cy="476"/>
                  <a:chOff x="662" y="1574"/>
                  <a:chExt cx="480" cy="476"/>
                </a:xfrm>
              </p:grpSpPr>
              <p:sp>
                <p:nvSpPr>
                  <p:cNvPr id="72748" name="Oval 44"/>
                  <p:cNvSpPr>
                    <a:spLocks noChangeArrowheads="1"/>
                  </p:cNvSpPr>
                  <p:nvPr/>
                </p:nvSpPr>
                <p:spPr bwMode="gray">
                  <a:xfrm>
                    <a:off x="662" y="1574"/>
                    <a:ext cx="480" cy="47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tint val="0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tint val="0"/>
                          <a:invGamma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49" name="Oval 45"/>
                  <p:cNvSpPr>
                    <a:spLocks noChangeArrowheads="1"/>
                  </p:cNvSpPr>
                  <p:nvPr/>
                </p:nvSpPr>
                <p:spPr bwMode="gray">
                  <a:xfrm>
                    <a:off x="662" y="1574"/>
                    <a:ext cx="480" cy="47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alpha val="32001"/>
                        </a:schemeClr>
                      </a:gs>
                      <a:gs pos="100000">
                        <a:schemeClr val="accent1">
                          <a:gamma/>
                          <a:shade val="0"/>
                          <a:invGamma/>
                          <a:alpha val="89999"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50" name="Oval 46"/>
                  <p:cNvSpPr>
                    <a:spLocks noChangeArrowheads="1"/>
                  </p:cNvSpPr>
                  <p:nvPr/>
                </p:nvSpPr>
                <p:spPr bwMode="gray">
                  <a:xfrm>
                    <a:off x="694" y="1605"/>
                    <a:ext cx="416" cy="41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shade val="54118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54118"/>
                          <a:invGamma/>
                        </a:schemeClr>
                      </a:gs>
                    </a:gsLst>
                    <a:lin ang="189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51" name="Oval 47"/>
                  <p:cNvSpPr>
                    <a:spLocks noChangeArrowheads="1"/>
                  </p:cNvSpPr>
                  <p:nvPr/>
                </p:nvSpPr>
                <p:spPr bwMode="gray">
                  <a:xfrm>
                    <a:off x="694" y="1606"/>
                    <a:ext cx="416" cy="41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shade val="63529"/>
                          <a:invGamma/>
                        </a:schemeClr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752" name="Group 48"/>
                <p:cNvGrpSpPr>
                  <a:grpSpLocks/>
                </p:cNvGrpSpPr>
                <p:nvPr/>
              </p:nvGrpSpPr>
              <p:grpSpPr bwMode="auto">
                <a:xfrm>
                  <a:off x="720" y="1625"/>
                  <a:ext cx="376" cy="379"/>
                  <a:chOff x="336" y="1049"/>
                  <a:chExt cx="376" cy="379"/>
                </a:xfrm>
              </p:grpSpPr>
              <p:sp>
                <p:nvSpPr>
                  <p:cNvPr id="72753" name="Oval 49"/>
                  <p:cNvSpPr>
                    <a:spLocks noChangeArrowheads="1"/>
                  </p:cNvSpPr>
                  <p:nvPr/>
                </p:nvSpPr>
                <p:spPr bwMode="gray">
                  <a:xfrm>
                    <a:off x="336" y="1056"/>
                    <a:ext cx="376" cy="37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72754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336" y="1049"/>
                    <a:ext cx="364" cy="361"/>
                    <a:chOff x="4166" y="1706"/>
                    <a:chExt cx="1252" cy="1252"/>
                  </a:xfrm>
                </p:grpSpPr>
                <p:sp>
                  <p:nvSpPr>
                    <p:cNvPr id="72755" name="Oval 5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66" y="1706"/>
                      <a:ext cx="1252" cy="1252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D6E1E2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56" name="Oval 5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82" y="1713"/>
                      <a:ext cx="1222" cy="122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alpha val="0"/>
                          </a:srgbClr>
                        </a:gs>
                        <a:gs pos="100000">
                          <a:srgbClr val="D6E1E2">
                            <a:gamma/>
                            <a:tint val="34902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57" name="Oval 5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95" y="1725"/>
                      <a:ext cx="1162" cy="114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shade val="79216"/>
                            <a:invGamma/>
                          </a:srgbClr>
                        </a:gs>
                        <a:gs pos="100000">
                          <a:srgbClr val="D6E1E2">
                            <a:alpha val="48000"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758" name="Oval 54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263" y="1757"/>
                      <a:ext cx="1033" cy="92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D6E1E2">
                            <a:alpha val="38000"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sp>
            <p:nvSpPr>
              <p:cNvPr id="72759" name="Text Box 55"/>
              <p:cNvSpPr txBox="1">
                <a:spLocks noChangeArrowheads="1"/>
              </p:cNvSpPr>
              <p:nvPr/>
            </p:nvSpPr>
            <p:spPr bwMode="gray">
              <a:xfrm>
                <a:off x="1392" y="1269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grpSp>
          <p:nvGrpSpPr>
            <p:cNvPr id="56" name="Group 41"/>
            <p:cNvGrpSpPr>
              <a:grpSpLocks/>
            </p:cNvGrpSpPr>
            <p:nvPr/>
          </p:nvGrpSpPr>
          <p:grpSpPr bwMode="auto">
            <a:xfrm>
              <a:off x="1979712" y="4509120"/>
              <a:ext cx="685800" cy="679450"/>
              <a:chOff x="1296" y="1200"/>
              <a:chExt cx="432" cy="428"/>
            </a:xfrm>
          </p:grpSpPr>
          <p:grpSp>
            <p:nvGrpSpPr>
              <p:cNvPr id="58" name="Group 42"/>
              <p:cNvGrpSpPr>
                <a:grpSpLocks/>
              </p:cNvGrpSpPr>
              <p:nvPr/>
            </p:nvGrpSpPr>
            <p:grpSpPr bwMode="auto">
              <a:xfrm>
                <a:off x="1296" y="1200"/>
                <a:ext cx="432" cy="428"/>
                <a:chOff x="662" y="1574"/>
                <a:chExt cx="480" cy="476"/>
              </a:xfrm>
            </p:grpSpPr>
            <p:grpSp>
              <p:nvGrpSpPr>
                <p:cNvPr id="60" name="Group 43"/>
                <p:cNvGrpSpPr>
                  <a:grpSpLocks/>
                </p:cNvGrpSpPr>
                <p:nvPr/>
              </p:nvGrpSpPr>
              <p:grpSpPr bwMode="auto">
                <a:xfrm>
                  <a:off x="662" y="1574"/>
                  <a:ext cx="480" cy="476"/>
                  <a:chOff x="662" y="1574"/>
                  <a:chExt cx="480" cy="476"/>
                </a:xfrm>
              </p:grpSpPr>
              <p:sp>
                <p:nvSpPr>
                  <p:cNvPr id="68" name="Oval 44"/>
                  <p:cNvSpPr>
                    <a:spLocks noChangeArrowheads="1"/>
                  </p:cNvSpPr>
                  <p:nvPr/>
                </p:nvSpPr>
                <p:spPr bwMode="gray">
                  <a:xfrm>
                    <a:off x="662" y="1574"/>
                    <a:ext cx="480" cy="47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tint val="0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tint val="0"/>
                          <a:invGamma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" name="Oval 45"/>
                  <p:cNvSpPr>
                    <a:spLocks noChangeArrowheads="1"/>
                  </p:cNvSpPr>
                  <p:nvPr/>
                </p:nvSpPr>
                <p:spPr bwMode="gray">
                  <a:xfrm>
                    <a:off x="662" y="1574"/>
                    <a:ext cx="480" cy="47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alpha val="32001"/>
                        </a:schemeClr>
                      </a:gs>
                      <a:gs pos="100000">
                        <a:schemeClr val="accent1">
                          <a:gamma/>
                          <a:shade val="0"/>
                          <a:invGamma/>
                          <a:alpha val="89999"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" name="Oval 46"/>
                  <p:cNvSpPr>
                    <a:spLocks noChangeArrowheads="1"/>
                  </p:cNvSpPr>
                  <p:nvPr/>
                </p:nvSpPr>
                <p:spPr bwMode="gray">
                  <a:xfrm>
                    <a:off x="694" y="1605"/>
                    <a:ext cx="416" cy="41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shade val="54118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54118"/>
                          <a:invGamma/>
                        </a:schemeClr>
                      </a:gs>
                    </a:gsLst>
                    <a:lin ang="189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1" name="Oval 47"/>
                  <p:cNvSpPr>
                    <a:spLocks noChangeArrowheads="1"/>
                  </p:cNvSpPr>
                  <p:nvPr/>
                </p:nvSpPr>
                <p:spPr bwMode="gray">
                  <a:xfrm>
                    <a:off x="694" y="1606"/>
                    <a:ext cx="416" cy="41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>
                          <a:gamma/>
                          <a:shade val="63529"/>
                          <a:invGamma/>
                        </a:schemeClr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2700000" scaled="1"/>
                  </a:gra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1" name="Group 48"/>
                <p:cNvGrpSpPr>
                  <a:grpSpLocks/>
                </p:cNvGrpSpPr>
                <p:nvPr/>
              </p:nvGrpSpPr>
              <p:grpSpPr bwMode="auto">
                <a:xfrm>
                  <a:off x="720" y="1625"/>
                  <a:ext cx="376" cy="379"/>
                  <a:chOff x="336" y="1049"/>
                  <a:chExt cx="376" cy="379"/>
                </a:xfrm>
              </p:grpSpPr>
              <p:sp>
                <p:nvSpPr>
                  <p:cNvPr id="62" name="Oval 49"/>
                  <p:cNvSpPr>
                    <a:spLocks noChangeArrowheads="1"/>
                  </p:cNvSpPr>
                  <p:nvPr/>
                </p:nvSpPr>
                <p:spPr bwMode="gray">
                  <a:xfrm>
                    <a:off x="336" y="1056"/>
                    <a:ext cx="376" cy="37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38100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63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336" y="1049"/>
                    <a:ext cx="364" cy="361"/>
                    <a:chOff x="4166" y="1706"/>
                    <a:chExt cx="1252" cy="1252"/>
                  </a:xfrm>
                </p:grpSpPr>
                <p:sp>
                  <p:nvSpPr>
                    <p:cNvPr id="64" name="Oval 5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66" y="1706"/>
                      <a:ext cx="1252" cy="1252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D6E1E2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5" name="Oval 5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82" y="1713"/>
                      <a:ext cx="1222" cy="122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alpha val="0"/>
                          </a:srgbClr>
                        </a:gs>
                        <a:gs pos="100000">
                          <a:srgbClr val="D6E1E2">
                            <a:gamma/>
                            <a:tint val="34902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6" name="Oval 5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195" y="1725"/>
                      <a:ext cx="1162" cy="1141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shade val="79216"/>
                            <a:invGamma/>
                          </a:srgbClr>
                        </a:gs>
                        <a:gs pos="100000">
                          <a:srgbClr val="D6E1E2">
                            <a:alpha val="48000"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7" name="Oval 54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4263" y="1757"/>
                      <a:ext cx="1033" cy="92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D6E1E2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D6E1E2">
                            <a:alpha val="38000"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eaVert"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sp>
            <p:nvSpPr>
              <p:cNvPr id="59" name="Text Box 55"/>
              <p:cNvSpPr txBox="1">
                <a:spLocks noChangeArrowheads="1"/>
              </p:cNvSpPr>
              <p:nvPr/>
            </p:nvSpPr>
            <p:spPr bwMode="gray">
              <a:xfrm>
                <a:off x="1391" y="1269"/>
                <a:ext cx="224" cy="29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sp>
          <p:nvSpPr>
            <p:cNvPr id="72" name="Line 22"/>
            <p:cNvSpPr>
              <a:spLocks noChangeShapeType="1"/>
            </p:cNvSpPr>
            <p:nvPr/>
          </p:nvSpPr>
          <p:spPr bwMode="auto">
            <a:xfrm>
              <a:off x="2363688" y="5157192"/>
              <a:ext cx="480060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Text Box 23"/>
            <p:cNvSpPr txBox="1">
              <a:spLocks noChangeArrowheads="1"/>
            </p:cNvSpPr>
            <p:nvPr/>
          </p:nvSpPr>
          <p:spPr bwMode="auto">
            <a:xfrm>
              <a:off x="2843808" y="4561964"/>
              <a:ext cx="2119491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th-TH" sz="2800" dirty="0"/>
                <a:t>ปัญหา และอุปสรรค</a:t>
              </a:r>
              <a:endParaRPr lang="en-US" sz="28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Angsana New" pitchFamily="18" charset="-34"/>
                <a:cs typeface="Angsana New" pitchFamily="18" charset="-34"/>
              </a:rPr>
              <a:t>1.  สิ่งสำคัญสำหรับการเขียนโครงการ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628800"/>
            <a:ext cx="7543800" cy="41910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th-TH" sz="3600" b="1" dirty="0"/>
              <a:t> </a:t>
            </a:r>
            <a:r>
              <a:rPr lang="th-TH" sz="30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-  ควรระบุวันที่จัดโครงการและสถานที่จัดโครงการให้ชัดเจน</a:t>
            </a:r>
          </a:p>
          <a:p>
            <a:pPr>
              <a:lnSpc>
                <a:spcPct val="90000"/>
              </a:lnSpc>
              <a:buNone/>
            </a:pPr>
            <a:endParaRPr lang="th-TH" sz="3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lnSpc>
                <a:spcPct val="90000"/>
              </a:lnSpc>
              <a:buNone/>
            </a:pPr>
            <a:r>
              <a:rPr lang="th-TH" sz="30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-  ควรระบุงบประมาณที่ใช้จ่าย และแหล่งเงินที่จะเบิกให้ชัดเจน</a:t>
            </a:r>
          </a:p>
          <a:p>
            <a:pPr>
              <a:lnSpc>
                <a:spcPct val="90000"/>
              </a:lnSpc>
              <a:buNone/>
            </a:pPr>
            <a:endParaRPr lang="th-TH" sz="3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lnSpc>
                <a:spcPct val="90000"/>
              </a:lnSpc>
              <a:buNone/>
            </a:pPr>
            <a:r>
              <a:rPr lang="th-TH" sz="30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-  ควรจัดทำกำหนดการให้สอดคล้องกับงบประมาณที่ตั้งไว้</a:t>
            </a:r>
          </a:p>
          <a:p>
            <a:pPr>
              <a:lnSpc>
                <a:spcPct val="90000"/>
              </a:lnSpc>
              <a:buNone/>
            </a:pPr>
            <a:endParaRPr lang="th-TH" sz="3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lnSpc>
                <a:spcPct val="90000"/>
              </a:lnSpc>
              <a:buNone/>
            </a:pPr>
            <a:r>
              <a:rPr lang="th-TH" sz="30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-  ควรขออนุมัติจัดโครงการ  ก่อนการจัดโครงการภายใน 20 วัน</a:t>
            </a:r>
            <a:endParaRPr lang="en-US" sz="3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Picture 3" descr="C:\Users\nirundonk.NU\Desktop\web-800x600-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589240"/>
            <a:ext cx="1926546" cy="1444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Angsana New" pitchFamily="18" charset="-34"/>
                <a:cs typeface="Angsana New" pitchFamily="18" charset="-34"/>
              </a:rPr>
              <a:t>2.  การยืมเงินของคณะใช้จ่ายในโครงการ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44" name="กลุ่ม 43"/>
          <p:cNvGrpSpPr/>
          <p:nvPr/>
        </p:nvGrpSpPr>
        <p:grpSpPr>
          <a:xfrm>
            <a:off x="467544" y="2213074"/>
            <a:ext cx="2163763" cy="3165475"/>
            <a:chOff x="539552" y="2039938"/>
            <a:chExt cx="2163763" cy="3165475"/>
          </a:xfrm>
        </p:grpSpPr>
        <p:sp>
          <p:nvSpPr>
            <p:cNvPr id="93231" name="AutoShape 47"/>
            <p:cNvSpPr>
              <a:spLocks noChangeArrowheads="1"/>
            </p:cNvSpPr>
            <p:nvPr/>
          </p:nvSpPr>
          <p:spPr bwMode="gray">
            <a:xfrm>
              <a:off x="539552" y="2347913"/>
              <a:ext cx="2163763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>
              <a:prstShdw prst="shdw12">
                <a:srgbClr val="000000">
                  <a:alpha val="50000"/>
                </a:srgbClr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32" name="AutoShape 48"/>
            <p:cNvSpPr>
              <a:spLocks noChangeArrowheads="1"/>
            </p:cNvSpPr>
            <p:nvPr/>
          </p:nvSpPr>
          <p:spPr bwMode="gray">
            <a:xfrm>
              <a:off x="539552" y="2348880"/>
              <a:ext cx="2098675" cy="2803525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33" name="AutoShape 49"/>
            <p:cNvSpPr>
              <a:spLocks noChangeArrowheads="1"/>
            </p:cNvSpPr>
            <p:nvPr/>
          </p:nvSpPr>
          <p:spPr bwMode="gray">
            <a:xfrm>
              <a:off x="601117" y="4456162"/>
              <a:ext cx="2070100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34" name="AutoShape 50"/>
            <p:cNvSpPr>
              <a:spLocks noChangeArrowheads="1"/>
            </p:cNvSpPr>
            <p:nvPr/>
          </p:nvSpPr>
          <p:spPr bwMode="gray">
            <a:xfrm>
              <a:off x="558602" y="2504951"/>
              <a:ext cx="2070100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th-TH" b="1" dirty="0">
                  <a:solidFill>
                    <a:schemeClr val="bg1"/>
                  </a:solidFill>
                </a:rPr>
                <a:t>    </a:t>
              </a:r>
              <a:endParaRPr lang="en-US" b="1" u="sng" dirty="0">
                <a:solidFill>
                  <a:schemeClr val="bg1"/>
                </a:solidFill>
              </a:endParaRPr>
            </a:p>
          </p:txBody>
        </p:sp>
        <p:grpSp>
          <p:nvGrpSpPr>
            <p:cNvPr id="2" name="Group 51"/>
            <p:cNvGrpSpPr>
              <a:grpSpLocks/>
            </p:cNvGrpSpPr>
            <p:nvPr/>
          </p:nvGrpSpPr>
          <p:grpSpPr bwMode="auto">
            <a:xfrm>
              <a:off x="1259632" y="2039938"/>
              <a:ext cx="642937" cy="642937"/>
              <a:chOff x="1289" y="582"/>
              <a:chExt cx="668" cy="668"/>
            </a:xfrm>
          </p:grpSpPr>
          <p:sp>
            <p:nvSpPr>
              <p:cNvPr id="93236" name="Oval 52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3237" name="Oval 53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38" name="Oval 54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39" name="Oval 55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40" name="Oval 56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93241" name="Text Box 57"/>
            <p:cNvSpPr txBox="1">
              <a:spLocks noChangeArrowheads="1"/>
            </p:cNvSpPr>
            <p:nvPr/>
          </p:nvSpPr>
          <p:spPr bwMode="gray">
            <a:xfrm>
              <a:off x="1442766" y="2052137"/>
              <a:ext cx="320922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1</a:t>
              </a:r>
            </a:p>
          </p:txBody>
        </p:sp>
        <p:sp>
          <p:nvSpPr>
            <p:cNvPr id="93242" name="Text Box 58"/>
            <p:cNvSpPr txBox="1">
              <a:spLocks noChangeArrowheads="1"/>
            </p:cNvSpPr>
            <p:nvPr/>
          </p:nvSpPr>
          <p:spPr bwMode="gray">
            <a:xfrm>
              <a:off x="539552" y="2895824"/>
              <a:ext cx="2057400" cy="12003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>
                <a:buFontTx/>
                <a:buChar char="-"/>
              </a:pPr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  จัดทำสัญญายืมเงินจำนวน</a:t>
              </a:r>
            </a:p>
            <a:p>
              <a:pPr eaLnBrk="0" hangingPunct="0"/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3 ฉบับ (อาจารย์ หรือเจ้าหน้าที่</a:t>
              </a:r>
            </a:p>
            <a:p>
              <a:pPr eaLnBrk="0" hangingPunct="0"/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ผู้รับผิดชอบโครงการสามารถ</a:t>
              </a:r>
            </a:p>
            <a:p>
              <a:pPr eaLnBrk="0" hangingPunct="0"/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ยืมเงินได้เท่านั้น)</a:t>
              </a:r>
            </a:p>
          </p:txBody>
        </p:sp>
      </p:grpSp>
      <p:grpSp>
        <p:nvGrpSpPr>
          <p:cNvPr id="40" name="กลุ่ม 39"/>
          <p:cNvGrpSpPr/>
          <p:nvPr/>
        </p:nvGrpSpPr>
        <p:grpSpPr>
          <a:xfrm>
            <a:off x="6028159" y="2204864"/>
            <a:ext cx="2184227" cy="3165475"/>
            <a:chOff x="5796136" y="2039938"/>
            <a:chExt cx="2184227" cy="3165475"/>
          </a:xfrm>
        </p:grpSpPr>
        <p:sp>
          <p:nvSpPr>
            <p:cNvPr id="93243" name="AutoShape 59"/>
            <p:cNvSpPr>
              <a:spLocks noChangeArrowheads="1"/>
            </p:cNvSpPr>
            <p:nvPr/>
          </p:nvSpPr>
          <p:spPr bwMode="gray">
            <a:xfrm>
              <a:off x="5816600" y="2347913"/>
              <a:ext cx="2163763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>
              <a:prstShdw prst="shdw11">
                <a:srgbClr val="000000">
                  <a:alpha val="50000"/>
                </a:srgbClr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44" name="AutoShape 60"/>
            <p:cNvSpPr>
              <a:spLocks noChangeArrowheads="1"/>
            </p:cNvSpPr>
            <p:nvPr/>
          </p:nvSpPr>
          <p:spPr bwMode="gray">
            <a:xfrm>
              <a:off x="5849938" y="2355850"/>
              <a:ext cx="2098675" cy="2803525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45" name="AutoShape 61"/>
            <p:cNvSpPr>
              <a:spLocks noChangeArrowheads="1"/>
            </p:cNvSpPr>
            <p:nvPr/>
          </p:nvSpPr>
          <p:spPr bwMode="gray">
            <a:xfrm>
              <a:off x="5867400" y="4419600"/>
              <a:ext cx="2070100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63"/>
            <p:cNvGrpSpPr>
              <a:grpSpLocks/>
            </p:cNvGrpSpPr>
            <p:nvPr/>
          </p:nvGrpSpPr>
          <p:grpSpPr bwMode="auto">
            <a:xfrm>
              <a:off x="6561138" y="2039938"/>
              <a:ext cx="642937" cy="642937"/>
              <a:chOff x="1289" y="582"/>
              <a:chExt cx="668" cy="668"/>
            </a:xfrm>
          </p:grpSpPr>
          <p:sp>
            <p:nvSpPr>
              <p:cNvPr id="93248" name="Oval 64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3249" name="Oval 65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50" name="Oval 66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51" name="Oval 67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52" name="Oval 68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93253" name="Text Box 69"/>
            <p:cNvSpPr txBox="1">
              <a:spLocks noChangeArrowheads="1"/>
            </p:cNvSpPr>
            <p:nvPr/>
          </p:nvSpPr>
          <p:spPr bwMode="gray">
            <a:xfrm>
              <a:off x="6715796" y="2060848"/>
              <a:ext cx="320921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3</a:t>
              </a:r>
            </a:p>
          </p:txBody>
        </p:sp>
        <p:sp>
          <p:nvSpPr>
            <p:cNvPr id="93254" name="Text Box 70"/>
            <p:cNvSpPr txBox="1">
              <a:spLocks noChangeArrowheads="1"/>
            </p:cNvSpPr>
            <p:nvPr/>
          </p:nvSpPr>
          <p:spPr bwMode="gray">
            <a:xfrm>
              <a:off x="5796136" y="2898701"/>
              <a:ext cx="2160240" cy="14773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>
                <a:buFontTx/>
                <a:buChar char="-"/>
              </a:pPr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  นำเอกสาร ในข้อ 1 และ 2 ส่งที่</a:t>
              </a:r>
            </a:p>
            <a:p>
              <a:pPr eaLnBrk="0" hangingPunct="0"/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งานการเงิน ก่อนการดำเนินโครงการ 15 วัน  และงานการเงิน</a:t>
              </a:r>
            </a:p>
            <a:p>
              <a:pPr eaLnBrk="0" hangingPunct="0"/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จะจ่ายเงินยืม ภายใน 10  วัน ก่อนการดำเนินโครงการ</a:t>
              </a:r>
            </a:p>
          </p:txBody>
        </p:sp>
      </p:grpSp>
      <p:grpSp>
        <p:nvGrpSpPr>
          <p:cNvPr id="42" name="กลุ่ม 41"/>
          <p:cNvGrpSpPr/>
          <p:nvPr/>
        </p:nvGrpSpPr>
        <p:grpSpPr>
          <a:xfrm>
            <a:off x="3203848" y="2207741"/>
            <a:ext cx="2199258" cy="3165475"/>
            <a:chOff x="3308846" y="2039938"/>
            <a:chExt cx="2199258" cy="3165475"/>
          </a:xfrm>
        </p:grpSpPr>
        <p:sp>
          <p:nvSpPr>
            <p:cNvPr id="93255" name="AutoShape 71"/>
            <p:cNvSpPr>
              <a:spLocks noChangeArrowheads="1"/>
            </p:cNvSpPr>
            <p:nvPr/>
          </p:nvSpPr>
          <p:spPr bwMode="gray">
            <a:xfrm>
              <a:off x="3344341" y="2347913"/>
              <a:ext cx="2163763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56" name="AutoShape 72"/>
            <p:cNvSpPr>
              <a:spLocks noChangeArrowheads="1"/>
            </p:cNvSpPr>
            <p:nvPr/>
          </p:nvSpPr>
          <p:spPr bwMode="gray">
            <a:xfrm>
              <a:off x="3337421" y="2355850"/>
              <a:ext cx="2098675" cy="2803525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57" name="AutoShape 73"/>
            <p:cNvSpPr>
              <a:spLocks noChangeArrowheads="1"/>
            </p:cNvSpPr>
            <p:nvPr/>
          </p:nvSpPr>
          <p:spPr bwMode="gray">
            <a:xfrm>
              <a:off x="3347864" y="4419600"/>
              <a:ext cx="2070100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9" name="กลุ่ม 38"/>
            <p:cNvGrpSpPr/>
            <p:nvPr/>
          </p:nvGrpSpPr>
          <p:grpSpPr>
            <a:xfrm>
              <a:off x="4067944" y="2039938"/>
              <a:ext cx="642937" cy="642937"/>
              <a:chOff x="4198938" y="2039938"/>
              <a:chExt cx="642937" cy="642937"/>
            </a:xfrm>
          </p:grpSpPr>
          <p:sp>
            <p:nvSpPr>
              <p:cNvPr id="93259" name="Oval 75"/>
              <p:cNvSpPr>
                <a:spLocks noChangeArrowheads="1"/>
              </p:cNvSpPr>
              <p:nvPr/>
            </p:nvSpPr>
            <p:spPr bwMode="gray">
              <a:xfrm>
                <a:off x="4198938" y="2039938"/>
                <a:ext cx="642937" cy="642937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3260" name="Oval 76"/>
              <p:cNvSpPr>
                <a:spLocks noChangeArrowheads="1"/>
              </p:cNvSpPr>
              <p:nvPr/>
            </p:nvSpPr>
            <p:spPr bwMode="gray">
              <a:xfrm>
                <a:off x="4205288" y="2044700"/>
                <a:ext cx="622300" cy="62230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61" name="Oval 77"/>
              <p:cNvSpPr>
                <a:spLocks noChangeArrowheads="1"/>
              </p:cNvSpPr>
              <p:nvPr/>
            </p:nvSpPr>
            <p:spPr bwMode="gray">
              <a:xfrm>
                <a:off x="4213225" y="2047875"/>
                <a:ext cx="608013" cy="60801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62" name="Oval 78"/>
              <p:cNvSpPr>
                <a:spLocks noChangeArrowheads="1"/>
              </p:cNvSpPr>
              <p:nvPr/>
            </p:nvSpPr>
            <p:spPr bwMode="gray">
              <a:xfrm>
                <a:off x="4211960" y="2070174"/>
                <a:ext cx="577850" cy="566738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63" name="Oval 79"/>
              <p:cNvSpPr>
                <a:spLocks noChangeArrowheads="1"/>
              </p:cNvSpPr>
              <p:nvPr/>
            </p:nvSpPr>
            <p:spPr bwMode="gray">
              <a:xfrm>
                <a:off x="4254500" y="2070100"/>
                <a:ext cx="512763" cy="460375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264" name="Text Box 80"/>
              <p:cNvSpPr txBox="1">
                <a:spLocks noChangeArrowheads="1"/>
              </p:cNvSpPr>
              <p:nvPr/>
            </p:nvSpPr>
            <p:spPr bwMode="gray">
              <a:xfrm>
                <a:off x="4353596" y="2060848"/>
                <a:ext cx="320921" cy="5847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3200" b="1" dirty="0">
                    <a:solidFill>
                      <a:srgbClr val="000000"/>
                    </a:solidFill>
                    <a:latin typeface="Angsana New" pitchFamily="18" charset="-34"/>
                    <a:cs typeface="Angsana New" pitchFamily="18" charset="-34"/>
                  </a:rPr>
                  <a:t>2</a:t>
                </a:r>
              </a:p>
            </p:txBody>
          </p:sp>
        </p:grpSp>
        <p:sp>
          <p:nvSpPr>
            <p:cNvPr id="93265" name="Text Box 81"/>
            <p:cNvSpPr txBox="1">
              <a:spLocks noChangeArrowheads="1"/>
            </p:cNvSpPr>
            <p:nvPr/>
          </p:nvSpPr>
          <p:spPr bwMode="gray">
            <a:xfrm>
              <a:off x="3308846" y="2913931"/>
              <a:ext cx="2160240" cy="923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>
                <a:buFontTx/>
                <a:buChar char="-"/>
              </a:pPr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 แนบสำเนาการขออนุมัติจัด</a:t>
              </a:r>
            </a:p>
            <a:p>
              <a:pPr eaLnBrk="0" hangingPunct="0"/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โครงการที่ได้รับอนุมัติ พร้อม</a:t>
              </a:r>
            </a:p>
            <a:p>
              <a:pPr eaLnBrk="0" hangingPunct="0"/>
              <a:r>
                <a:rPr lang="th-TH" b="1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รับรองสำเนาถูกต้อง</a:t>
              </a:r>
              <a:endParaRPr lang="en-US" b="1" dirty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38" name="AutoShape 3"/>
          <p:cNvSpPr>
            <a:spLocks noChangeArrowheads="1"/>
          </p:cNvSpPr>
          <p:nvPr/>
        </p:nvSpPr>
        <p:spPr bwMode="gray">
          <a:xfrm>
            <a:off x="2675409" y="3572818"/>
            <a:ext cx="504825" cy="576262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gray">
          <a:xfrm>
            <a:off x="5484093" y="3510533"/>
            <a:ext cx="504825" cy="576262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AutoShape 4"/>
          <p:cNvSpPr>
            <a:spLocks noChangeArrowheads="1"/>
          </p:cNvSpPr>
          <p:nvPr/>
        </p:nvSpPr>
        <p:spPr bwMode="blackWhite">
          <a:xfrm>
            <a:off x="1905000" y="1371600"/>
            <a:ext cx="5105400" cy="498475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h-TH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Angsana New" pitchFamily="18" charset="-34"/>
              </a:rPr>
              <a:t>ขั้นตอนการยืมเงิน</a:t>
            </a:r>
            <a:endParaRPr lang="en-US" sz="28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6" name="Picture 3" descr="C:\Users\nirundonk.NU\Desktop\web-800x600-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656498"/>
            <a:ext cx="1926546" cy="1444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457200"/>
            <a:ext cx="7416824" cy="739552"/>
          </a:xfrm>
        </p:spPr>
        <p:txBody>
          <a:bodyPr/>
          <a:lstStyle/>
          <a:p>
            <a:pPr algn="ctr"/>
            <a:r>
              <a:rPr lang="th-TH" sz="31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3. การเบิกเงินโครงการ   (กรณีไม่ได้ยืมเงินของคณะ)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8851" name="Freeform 3"/>
          <p:cNvSpPr>
            <a:spLocks/>
          </p:cNvSpPr>
          <p:nvPr/>
        </p:nvSpPr>
        <p:spPr bwMode="invGray">
          <a:xfrm>
            <a:off x="7761288" y="1752600"/>
            <a:ext cx="614362" cy="981075"/>
          </a:xfrm>
          <a:custGeom>
            <a:avLst/>
            <a:gdLst/>
            <a:ahLst/>
            <a:cxnLst>
              <a:cxn ang="0">
                <a:pos x="308" y="120"/>
              </a:cxn>
              <a:cxn ang="0">
                <a:pos x="0" y="444"/>
              </a:cxn>
              <a:cxn ang="0">
                <a:pos x="0" y="286"/>
              </a:cxn>
              <a:cxn ang="0">
                <a:pos x="308" y="0"/>
              </a:cxn>
              <a:cxn ang="0">
                <a:pos x="308" y="120"/>
              </a:cxn>
            </a:cxnLst>
            <a:rect l="0" t="0" r="r" b="b"/>
            <a:pathLst>
              <a:path w="308" h="444">
                <a:moveTo>
                  <a:pt x="308" y="120"/>
                </a:moveTo>
                <a:lnTo>
                  <a:pt x="0" y="444"/>
                </a:lnTo>
                <a:lnTo>
                  <a:pt x="0" y="286"/>
                </a:lnTo>
                <a:lnTo>
                  <a:pt x="308" y="0"/>
                </a:lnTo>
                <a:lnTo>
                  <a:pt x="308" y="120"/>
                </a:lnTo>
                <a:close/>
              </a:path>
            </a:pathLst>
          </a:custGeom>
          <a:gradFill rotWithShape="1">
            <a:gsLst>
              <a:gs pos="0">
                <a:srgbClr val="00563F">
                  <a:gamma/>
                  <a:shade val="46275"/>
                  <a:invGamma/>
                </a:srgbClr>
              </a:gs>
              <a:gs pos="50000">
                <a:srgbClr val="00563F"/>
              </a:gs>
              <a:gs pos="100000">
                <a:srgbClr val="00563F">
                  <a:gamma/>
                  <a:shade val="46275"/>
                  <a:invGamma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2" name="Freeform 4"/>
          <p:cNvSpPr>
            <a:spLocks/>
          </p:cNvSpPr>
          <p:nvPr/>
        </p:nvSpPr>
        <p:spPr bwMode="invGray">
          <a:xfrm>
            <a:off x="4821238" y="1752600"/>
            <a:ext cx="3560762" cy="627063"/>
          </a:xfrm>
          <a:custGeom>
            <a:avLst/>
            <a:gdLst/>
            <a:ahLst/>
            <a:cxnLst>
              <a:cxn ang="0">
                <a:pos x="1478" y="284"/>
              </a:cxn>
              <a:cxn ang="0">
                <a:pos x="0" y="284"/>
              </a:cxn>
              <a:cxn ang="0">
                <a:pos x="446" y="0"/>
              </a:cxn>
              <a:cxn ang="0">
                <a:pos x="1786" y="0"/>
              </a:cxn>
              <a:cxn ang="0">
                <a:pos x="1478" y="284"/>
              </a:cxn>
            </a:cxnLst>
            <a:rect l="0" t="0" r="r" b="b"/>
            <a:pathLst>
              <a:path w="1786" h="284">
                <a:moveTo>
                  <a:pt x="1478" y="284"/>
                </a:moveTo>
                <a:lnTo>
                  <a:pt x="0" y="284"/>
                </a:lnTo>
                <a:lnTo>
                  <a:pt x="446" y="0"/>
                </a:lnTo>
                <a:lnTo>
                  <a:pt x="1786" y="0"/>
                </a:lnTo>
                <a:lnTo>
                  <a:pt x="1478" y="284"/>
                </a:lnTo>
                <a:close/>
              </a:path>
            </a:pathLst>
          </a:custGeom>
          <a:solidFill>
            <a:srgbClr val="00CC99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3" name="Freeform 5"/>
          <p:cNvSpPr>
            <a:spLocks/>
          </p:cNvSpPr>
          <p:nvPr/>
        </p:nvSpPr>
        <p:spPr bwMode="gray">
          <a:xfrm>
            <a:off x="7143750" y="2727325"/>
            <a:ext cx="612775" cy="974725"/>
          </a:xfrm>
          <a:custGeom>
            <a:avLst/>
            <a:gdLst/>
            <a:ahLst/>
            <a:cxnLst>
              <a:cxn ang="0">
                <a:pos x="308" y="120"/>
              </a:cxn>
              <a:cxn ang="0">
                <a:pos x="0" y="442"/>
              </a:cxn>
              <a:cxn ang="0">
                <a:pos x="0" y="286"/>
              </a:cxn>
              <a:cxn ang="0">
                <a:pos x="308" y="0"/>
              </a:cxn>
              <a:cxn ang="0">
                <a:pos x="308" y="120"/>
              </a:cxn>
            </a:cxnLst>
            <a:rect l="0" t="0" r="r" b="b"/>
            <a:pathLst>
              <a:path w="308" h="442">
                <a:moveTo>
                  <a:pt x="308" y="120"/>
                </a:moveTo>
                <a:lnTo>
                  <a:pt x="0" y="442"/>
                </a:lnTo>
                <a:lnTo>
                  <a:pt x="0" y="286"/>
                </a:lnTo>
                <a:lnTo>
                  <a:pt x="308" y="0"/>
                </a:lnTo>
                <a:lnTo>
                  <a:pt x="308" y="120"/>
                </a:lnTo>
                <a:close/>
              </a:path>
            </a:pathLst>
          </a:custGeom>
          <a:gradFill rotWithShape="1">
            <a:gsLst>
              <a:gs pos="0">
                <a:srgbClr val="4B1092">
                  <a:gamma/>
                  <a:shade val="46275"/>
                  <a:invGamma/>
                </a:srgbClr>
              </a:gs>
              <a:gs pos="50000">
                <a:srgbClr val="4B1092"/>
              </a:gs>
              <a:gs pos="100000">
                <a:srgbClr val="4B1092">
                  <a:gamma/>
                  <a:shade val="46275"/>
                  <a:invGamma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4" name="Freeform 6"/>
          <p:cNvSpPr>
            <a:spLocks/>
          </p:cNvSpPr>
          <p:nvPr/>
        </p:nvSpPr>
        <p:spPr bwMode="gray">
          <a:xfrm>
            <a:off x="3937000" y="2727325"/>
            <a:ext cx="3827463" cy="625475"/>
          </a:xfrm>
          <a:custGeom>
            <a:avLst/>
            <a:gdLst/>
            <a:ahLst/>
            <a:cxnLst>
              <a:cxn ang="0">
                <a:pos x="1612" y="284"/>
              </a:cxn>
              <a:cxn ang="0">
                <a:pos x="0" y="284"/>
              </a:cxn>
              <a:cxn ang="0">
                <a:pos x="446" y="0"/>
              </a:cxn>
              <a:cxn ang="0">
                <a:pos x="1920" y="0"/>
              </a:cxn>
              <a:cxn ang="0">
                <a:pos x="1612" y="284"/>
              </a:cxn>
            </a:cxnLst>
            <a:rect l="0" t="0" r="r" b="b"/>
            <a:pathLst>
              <a:path w="1920" h="284">
                <a:moveTo>
                  <a:pt x="1612" y="284"/>
                </a:moveTo>
                <a:lnTo>
                  <a:pt x="0" y="284"/>
                </a:lnTo>
                <a:lnTo>
                  <a:pt x="446" y="0"/>
                </a:lnTo>
                <a:lnTo>
                  <a:pt x="1920" y="0"/>
                </a:lnTo>
                <a:lnTo>
                  <a:pt x="1612" y="284"/>
                </a:lnTo>
                <a:close/>
              </a:path>
            </a:pathLst>
          </a:custGeom>
          <a:solidFill>
            <a:srgbClr val="A77B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5" name="Freeform 7"/>
          <p:cNvSpPr>
            <a:spLocks/>
          </p:cNvSpPr>
          <p:nvPr/>
        </p:nvSpPr>
        <p:spPr bwMode="gray">
          <a:xfrm>
            <a:off x="6524625" y="3690938"/>
            <a:ext cx="611188" cy="981075"/>
          </a:xfrm>
          <a:custGeom>
            <a:avLst/>
            <a:gdLst/>
            <a:ahLst/>
            <a:cxnLst>
              <a:cxn ang="0">
                <a:pos x="306" y="122"/>
              </a:cxn>
              <a:cxn ang="0">
                <a:pos x="0" y="444"/>
              </a:cxn>
              <a:cxn ang="0">
                <a:pos x="0" y="286"/>
              </a:cxn>
              <a:cxn ang="0">
                <a:pos x="306" y="0"/>
              </a:cxn>
              <a:cxn ang="0">
                <a:pos x="306" y="122"/>
              </a:cxn>
            </a:cxnLst>
            <a:rect l="0" t="0" r="r" b="b"/>
            <a:pathLst>
              <a:path w="306" h="444">
                <a:moveTo>
                  <a:pt x="306" y="122"/>
                </a:moveTo>
                <a:lnTo>
                  <a:pt x="0" y="444"/>
                </a:lnTo>
                <a:lnTo>
                  <a:pt x="0" y="286"/>
                </a:lnTo>
                <a:lnTo>
                  <a:pt x="306" y="0"/>
                </a:lnTo>
                <a:lnTo>
                  <a:pt x="306" y="122"/>
                </a:lnTo>
                <a:close/>
              </a:path>
            </a:pathLst>
          </a:custGeom>
          <a:gradFill rotWithShape="1">
            <a:gsLst>
              <a:gs pos="0">
                <a:srgbClr val="90330A">
                  <a:gamma/>
                  <a:shade val="46275"/>
                  <a:invGamma/>
                </a:srgbClr>
              </a:gs>
              <a:gs pos="50000">
                <a:srgbClr val="90330A"/>
              </a:gs>
              <a:gs pos="100000">
                <a:srgbClr val="90330A">
                  <a:gamma/>
                  <a:shade val="46275"/>
                  <a:invGamma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6" name="Freeform 8"/>
          <p:cNvSpPr>
            <a:spLocks/>
          </p:cNvSpPr>
          <p:nvPr/>
        </p:nvSpPr>
        <p:spPr bwMode="gray">
          <a:xfrm>
            <a:off x="5910263" y="4657725"/>
            <a:ext cx="614362" cy="981075"/>
          </a:xfrm>
          <a:custGeom>
            <a:avLst/>
            <a:gdLst/>
            <a:ahLst/>
            <a:cxnLst>
              <a:cxn ang="0">
                <a:pos x="308" y="122"/>
              </a:cxn>
              <a:cxn ang="0">
                <a:pos x="0" y="444"/>
              </a:cxn>
              <a:cxn ang="0">
                <a:pos x="0" y="286"/>
              </a:cxn>
              <a:cxn ang="0">
                <a:pos x="308" y="0"/>
              </a:cxn>
              <a:cxn ang="0">
                <a:pos x="308" y="122"/>
              </a:cxn>
            </a:cxnLst>
            <a:rect l="0" t="0" r="r" b="b"/>
            <a:pathLst>
              <a:path w="308" h="444">
                <a:moveTo>
                  <a:pt x="308" y="122"/>
                </a:moveTo>
                <a:lnTo>
                  <a:pt x="0" y="444"/>
                </a:lnTo>
                <a:lnTo>
                  <a:pt x="0" y="286"/>
                </a:lnTo>
                <a:lnTo>
                  <a:pt x="308" y="0"/>
                </a:lnTo>
                <a:lnTo>
                  <a:pt x="308" y="122"/>
                </a:lnTo>
                <a:close/>
              </a:path>
            </a:pathLst>
          </a:custGeom>
          <a:gradFill rotWithShape="1">
            <a:gsLst>
              <a:gs pos="0">
                <a:srgbClr val="906B0E">
                  <a:gamma/>
                  <a:shade val="46275"/>
                  <a:invGamma/>
                </a:srgbClr>
              </a:gs>
              <a:gs pos="50000">
                <a:srgbClr val="906B0E"/>
              </a:gs>
              <a:gs pos="100000">
                <a:srgbClr val="906B0E">
                  <a:gamma/>
                  <a:shade val="46275"/>
                  <a:invGamma/>
                </a:srgb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7" name="Freeform 9"/>
          <p:cNvSpPr>
            <a:spLocks/>
          </p:cNvSpPr>
          <p:nvPr/>
        </p:nvSpPr>
        <p:spPr bwMode="gray">
          <a:xfrm>
            <a:off x="2178050" y="4662488"/>
            <a:ext cx="4346575" cy="627062"/>
          </a:xfrm>
          <a:custGeom>
            <a:avLst/>
            <a:gdLst/>
            <a:ahLst/>
            <a:cxnLst>
              <a:cxn ang="0">
                <a:pos x="1872" y="284"/>
              </a:cxn>
              <a:cxn ang="0">
                <a:pos x="0" y="284"/>
              </a:cxn>
              <a:cxn ang="0">
                <a:pos x="446" y="0"/>
              </a:cxn>
              <a:cxn ang="0">
                <a:pos x="2180" y="0"/>
              </a:cxn>
              <a:cxn ang="0">
                <a:pos x="1872" y="284"/>
              </a:cxn>
            </a:cxnLst>
            <a:rect l="0" t="0" r="r" b="b"/>
            <a:pathLst>
              <a:path w="2180" h="284">
                <a:moveTo>
                  <a:pt x="1872" y="284"/>
                </a:moveTo>
                <a:lnTo>
                  <a:pt x="0" y="284"/>
                </a:lnTo>
                <a:lnTo>
                  <a:pt x="446" y="0"/>
                </a:lnTo>
                <a:lnTo>
                  <a:pt x="2180" y="0"/>
                </a:lnTo>
                <a:lnTo>
                  <a:pt x="1872" y="284"/>
                </a:lnTo>
                <a:close/>
              </a:path>
            </a:pathLst>
          </a:custGeom>
          <a:solidFill>
            <a:srgbClr val="F2E160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8" name="Line 10"/>
          <p:cNvSpPr>
            <a:spLocks noChangeShapeType="1"/>
          </p:cNvSpPr>
          <p:nvPr/>
        </p:nvSpPr>
        <p:spPr bwMode="invGray">
          <a:xfrm flipH="1">
            <a:off x="914400" y="5632450"/>
            <a:ext cx="126365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9" name="Line 11"/>
          <p:cNvSpPr>
            <a:spLocks noChangeShapeType="1"/>
          </p:cNvSpPr>
          <p:nvPr/>
        </p:nvSpPr>
        <p:spPr bwMode="invGray">
          <a:xfrm flipH="1">
            <a:off x="914400" y="4657725"/>
            <a:ext cx="21463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0" name="Line 12"/>
          <p:cNvSpPr>
            <a:spLocks noChangeShapeType="1"/>
          </p:cNvSpPr>
          <p:nvPr/>
        </p:nvSpPr>
        <p:spPr bwMode="invGray">
          <a:xfrm flipH="1">
            <a:off x="914400" y="3695700"/>
            <a:ext cx="30305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1" name="Line 13"/>
          <p:cNvSpPr>
            <a:spLocks noChangeShapeType="1"/>
          </p:cNvSpPr>
          <p:nvPr/>
        </p:nvSpPr>
        <p:spPr bwMode="invGray">
          <a:xfrm flipH="1">
            <a:off x="914400" y="2735263"/>
            <a:ext cx="39147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2" name="Line 14"/>
          <p:cNvSpPr>
            <a:spLocks noChangeShapeType="1"/>
          </p:cNvSpPr>
          <p:nvPr/>
        </p:nvSpPr>
        <p:spPr bwMode="invGray">
          <a:xfrm flipH="1">
            <a:off x="914400" y="1758950"/>
            <a:ext cx="47974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3" name="Line 15"/>
          <p:cNvSpPr>
            <a:spLocks noChangeShapeType="1"/>
          </p:cNvSpPr>
          <p:nvPr/>
        </p:nvSpPr>
        <p:spPr bwMode="invGray">
          <a:xfrm>
            <a:off x="1104900" y="1752600"/>
            <a:ext cx="0" cy="101123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4" name="Line 16"/>
          <p:cNvSpPr>
            <a:spLocks noChangeShapeType="1"/>
          </p:cNvSpPr>
          <p:nvPr/>
        </p:nvSpPr>
        <p:spPr bwMode="invGray">
          <a:xfrm>
            <a:off x="1104900" y="2763838"/>
            <a:ext cx="0" cy="9461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5" name="Line 17"/>
          <p:cNvSpPr>
            <a:spLocks noChangeShapeType="1"/>
          </p:cNvSpPr>
          <p:nvPr/>
        </p:nvSpPr>
        <p:spPr bwMode="invGray">
          <a:xfrm>
            <a:off x="1104900" y="3709988"/>
            <a:ext cx="0" cy="9461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6" name="Line 18"/>
          <p:cNvSpPr>
            <a:spLocks noChangeShapeType="1"/>
          </p:cNvSpPr>
          <p:nvPr/>
        </p:nvSpPr>
        <p:spPr bwMode="invGray">
          <a:xfrm>
            <a:off x="1104900" y="4657725"/>
            <a:ext cx="0" cy="9461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7" name="Freeform 19"/>
          <p:cNvSpPr>
            <a:spLocks/>
          </p:cNvSpPr>
          <p:nvPr/>
        </p:nvSpPr>
        <p:spPr bwMode="invGray">
          <a:xfrm>
            <a:off x="2808288" y="1941513"/>
            <a:ext cx="1957387" cy="3157537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8" name="Rectangle 20"/>
          <p:cNvSpPr>
            <a:spLocks noChangeArrowheads="1"/>
          </p:cNvSpPr>
          <p:nvPr/>
        </p:nvSpPr>
        <p:spPr bwMode="gray">
          <a:xfrm>
            <a:off x="4827588" y="2379663"/>
            <a:ext cx="2947987" cy="352425"/>
          </a:xfrm>
          <a:prstGeom prst="rect">
            <a:avLst/>
          </a:prstGeom>
          <a:gradFill rotWithShape="1">
            <a:gsLst>
              <a:gs pos="0">
                <a:srgbClr val="00906A">
                  <a:gamma/>
                  <a:shade val="72549"/>
                  <a:invGamma/>
                </a:srgbClr>
              </a:gs>
              <a:gs pos="50000">
                <a:srgbClr val="00906A"/>
              </a:gs>
              <a:gs pos="100000">
                <a:srgbClr val="00906A">
                  <a:gamma/>
                  <a:shade val="72549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ระยะเวลาในการดำเนินงานประมาณ 3 วัน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8869" name="Rectangle 21"/>
          <p:cNvSpPr>
            <a:spLocks noChangeArrowheads="1"/>
          </p:cNvSpPr>
          <p:nvPr/>
        </p:nvSpPr>
        <p:spPr bwMode="gray">
          <a:xfrm>
            <a:off x="3938588" y="3352800"/>
            <a:ext cx="3211512" cy="346075"/>
          </a:xfrm>
          <a:prstGeom prst="rect">
            <a:avLst/>
          </a:prstGeom>
          <a:gradFill rotWithShape="1">
            <a:gsLst>
              <a:gs pos="0">
                <a:srgbClr val="8041FF">
                  <a:gamma/>
                  <a:shade val="72549"/>
                  <a:invGamma/>
                </a:srgbClr>
              </a:gs>
              <a:gs pos="50000">
                <a:srgbClr val="8041FF"/>
              </a:gs>
              <a:gs pos="100000">
                <a:srgbClr val="8041FF">
                  <a:gamma/>
                  <a:shade val="72549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ระยะเวลาในการดำเนินงานไม่เกิน 14  วัน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8870" name="Freeform 22"/>
          <p:cNvSpPr>
            <a:spLocks/>
          </p:cNvSpPr>
          <p:nvPr/>
        </p:nvSpPr>
        <p:spPr bwMode="gray">
          <a:xfrm>
            <a:off x="3059113" y="3690938"/>
            <a:ext cx="4083050" cy="631825"/>
          </a:xfrm>
          <a:custGeom>
            <a:avLst/>
            <a:gdLst/>
            <a:ahLst/>
            <a:cxnLst>
              <a:cxn ang="0">
                <a:pos x="1742" y="286"/>
              </a:cxn>
              <a:cxn ang="0">
                <a:pos x="0" y="286"/>
              </a:cxn>
              <a:cxn ang="0">
                <a:pos x="446" y="0"/>
              </a:cxn>
              <a:cxn ang="0">
                <a:pos x="2048" y="0"/>
              </a:cxn>
              <a:cxn ang="0">
                <a:pos x="1742" y="286"/>
              </a:cxn>
            </a:cxnLst>
            <a:rect l="0" t="0" r="r" b="b"/>
            <a:pathLst>
              <a:path w="2048" h="286">
                <a:moveTo>
                  <a:pt x="1742" y="286"/>
                </a:moveTo>
                <a:lnTo>
                  <a:pt x="0" y="286"/>
                </a:lnTo>
                <a:lnTo>
                  <a:pt x="446" y="0"/>
                </a:lnTo>
                <a:lnTo>
                  <a:pt x="2048" y="0"/>
                </a:lnTo>
                <a:lnTo>
                  <a:pt x="1742" y="286"/>
                </a:lnTo>
                <a:close/>
              </a:path>
            </a:pathLst>
          </a:custGeom>
          <a:solidFill>
            <a:srgbClr val="FF9966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71" name="Rectangle 23"/>
          <p:cNvSpPr>
            <a:spLocks noChangeArrowheads="1"/>
          </p:cNvSpPr>
          <p:nvPr/>
        </p:nvSpPr>
        <p:spPr bwMode="gray">
          <a:xfrm>
            <a:off x="3060700" y="4322763"/>
            <a:ext cx="3478213" cy="344487"/>
          </a:xfrm>
          <a:prstGeom prst="rect">
            <a:avLst/>
          </a:prstGeom>
          <a:gradFill rotWithShape="1">
            <a:gsLst>
              <a:gs pos="0">
                <a:srgbClr val="DC7150">
                  <a:gamma/>
                  <a:shade val="72549"/>
                  <a:invGamma/>
                </a:srgbClr>
              </a:gs>
              <a:gs pos="50000">
                <a:srgbClr val="DC7150"/>
              </a:gs>
              <a:gs pos="100000">
                <a:srgbClr val="DC7150">
                  <a:gamma/>
                  <a:shade val="72549"/>
                  <a:invGamma/>
                </a:srgbClr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ระยะเวลาในการดำเนินงานประมาณ 2 วัน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8872" name="Rectangle 24"/>
          <p:cNvSpPr>
            <a:spLocks noChangeArrowheads="1"/>
          </p:cNvSpPr>
          <p:nvPr/>
        </p:nvSpPr>
        <p:spPr bwMode="gray">
          <a:xfrm>
            <a:off x="2176463" y="5291138"/>
            <a:ext cx="3741737" cy="344487"/>
          </a:xfrm>
          <a:prstGeom prst="rect">
            <a:avLst/>
          </a:prstGeom>
          <a:gradFill rotWithShape="1">
            <a:gsLst>
              <a:gs pos="0">
                <a:srgbClr val="D0A11C">
                  <a:gamma/>
                  <a:shade val="72549"/>
                  <a:invGamma/>
                </a:srgbClr>
              </a:gs>
              <a:gs pos="50000">
                <a:srgbClr val="D0A11C"/>
              </a:gs>
              <a:gs pos="100000">
                <a:srgbClr val="D0A11C">
                  <a:gamma/>
                  <a:shade val="72549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ระยะเวลาในการดำเนินงานประมาณ  1 วัน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8873" name="Text Box 25"/>
          <p:cNvSpPr txBox="1">
            <a:spLocks noChangeArrowheads="1"/>
          </p:cNvSpPr>
          <p:nvPr/>
        </p:nvSpPr>
        <p:spPr bwMode="invGray">
          <a:xfrm>
            <a:off x="1095375" y="2128838"/>
            <a:ext cx="21948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h-TH" sz="1400" b="1" dirty="0">
                <a:latin typeface="Verdana" pitchFamily="34" charset="0"/>
              </a:rPr>
              <a:t>ดำเนินการจ่ายเช็คตามฎีกาได้รับการอนุมัติ</a:t>
            </a:r>
            <a:endParaRPr lang="en-US" sz="1400" b="1" dirty="0">
              <a:latin typeface="Verdana" pitchFamily="34" charset="0"/>
            </a:endParaRPr>
          </a:p>
        </p:txBody>
      </p:sp>
      <p:sp>
        <p:nvSpPr>
          <p:cNvPr id="78874" name="Text Box 26"/>
          <p:cNvSpPr txBox="1">
            <a:spLocks noChangeArrowheads="1"/>
          </p:cNvSpPr>
          <p:nvPr/>
        </p:nvSpPr>
        <p:spPr bwMode="invGray">
          <a:xfrm>
            <a:off x="1095375" y="3086100"/>
            <a:ext cx="20954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h-TH" sz="1400" b="1" dirty="0">
                <a:latin typeface="Verdana" pitchFamily="34" charset="0"/>
              </a:rPr>
              <a:t>เสนอกองคลังตรวจสอบและอนุมัติฎีกา</a:t>
            </a:r>
            <a:endParaRPr lang="en-US" sz="1400" b="1" dirty="0">
              <a:latin typeface="Verdana" pitchFamily="34" charset="0"/>
            </a:endParaRPr>
          </a:p>
        </p:txBody>
      </p:sp>
      <p:sp>
        <p:nvSpPr>
          <p:cNvPr id="78875" name="Text Box 27"/>
          <p:cNvSpPr txBox="1">
            <a:spLocks noChangeArrowheads="1"/>
          </p:cNvSpPr>
          <p:nvPr/>
        </p:nvSpPr>
        <p:spPr bwMode="invGray">
          <a:xfrm>
            <a:off x="1095375" y="4087813"/>
            <a:ext cx="17043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h-TH" sz="1400" b="1" dirty="0">
                <a:latin typeface="Angsana New" pitchFamily="18" charset="-34"/>
                <a:cs typeface="Angsana New" pitchFamily="18" charset="-34"/>
              </a:rPr>
              <a:t>จัดทำฎีกาตามระบบบัญชี 3 มิติ</a:t>
            </a:r>
            <a:endParaRPr lang="en-US" sz="1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8876" name="Text Box 28"/>
          <p:cNvSpPr txBox="1">
            <a:spLocks noChangeArrowheads="1"/>
          </p:cNvSpPr>
          <p:nvPr/>
        </p:nvSpPr>
        <p:spPr bwMode="invGray">
          <a:xfrm>
            <a:off x="1095375" y="4725144"/>
            <a:ext cx="16113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h-TH" sz="1400" b="1" dirty="0">
                <a:latin typeface="Verdana" pitchFamily="34" charset="0"/>
              </a:rPr>
              <a:t>การรับเรื่องเสนอคณบดีอนุมัติ</a:t>
            </a:r>
            <a:endParaRPr lang="en-US" sz="1400" b="1" dirty="0">
              <a:latin typeface="Verdana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63888" y="148478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>รวมระยะประมาณเวลา 20 วัน</a:t>
            </a:r>
            <a:endParaRPr lang="en-US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2" name="Picture 3" descr="C:\Users\nirundonk.NU\Desktop\web-800x600-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708" y="5561248"/>
            <a:ext cx="1926546" cy="1444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57200"/>
            <a:ext cx="7200800" cy="563563"/>
          </a:xfrm>
        </p:spPr>
        <p:txBody>
          <a:bodyPr/>
          <a:lstStyle/>
          <a:p>
            <a:pPr algn="ctr"/>
            <a:r>
              <a:rPr lang="th-TH" sz="3000" dirty="0">
                <a:latin typeface="Angsana New" pitchFamily="18" charset="-34"/>
                <a:cs typeface="Angsana New" pitchFamily="18" charset="-34"/>
              </a:rPr>
              <a:t>เอกสารที่ใช้สำหรับการเบิกเงินโครงการ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9875" name="AutoShape 3"/>
          <p:cNvSpPr>
            <a:spLocks noChangeArrowheads="1"/>
          </p:cNvSpPr>
          <p:nvPr/>
        </p:nvSpPr>
        <p:spPr bwMode="gray">
          <a:xfrm>
            <a:off x="0" y="1295400"/>
            <a:ext cx="6324600" cy="4495800"/>
          </a:xfrm>
          <a:prstGeom prst="rightArrow">
            <a:avLst>
              <a:gd name="adj1" fmla="val 79306"/>
              <a:gd name="adj2" fmla="val 34844"/>
            </a:avLst>
          </a:prstGeom>
          <a:gradFill rotWithShape="1">
            <a:gsLst>
              <a:gs pos="0">
                <a:schemeClr val="accent1">
                  <a:alpha val="14999"/>
                </a:schemeClr>
              </a:gs>
              <a:gs pos="100000">
                <a:schemeClr val="accent1">
                  <a:gamma/>
                  <a:tint val="5764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blackWhite">
          <a:xfrm>
            <a:off x="990600" y="1947863"/>
            <a:ext cx="3810000" cy="871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eaLnBrk="0" hangingPunct="0">
              <a:buAutoNum type="arabicPeriod"/>
            </a:pPr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จัดทำบันทึกเบิกเงิน ค่าตอบแทนวิทยากร  </a:t>
            </a:r>
            <a:endParaRPr lang="en-US" b="1" dirty="0">
              <a:solidFill>
                <a:srgbClr val="000066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blackWhite">
          <a:xfrm>
            <a:off x="971600" y="3068960"/>
            <a:ext cx="3810000" cy="871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eaLnBrk="0" hangingPunct="0">
              <a:buAutoNum type="arabicPeriod" startAt="2"/>
            </a:pPr>
            <a:endParaRPr lang="th-TH" b="1" dirty="0">
              <a:solidFill>
                <a:srgbClr val="000066"/>
              </a:solidFill>
              <a:latin typeface="Angsana New" pitchFamily="18" charset="-34"/>
              <a:cs typeface="Angsana New" pitchFamily="18" charset="-34"/>
            </a:endParaRPr>
          </a:p>
          <a:p>
            <a:pPr marL="342900" indent="-342900" eaLnBrk="0" hangingPunct="0">
              <a:buAutoNum type="arabicPeriod" startAt="2"/>
            </a:pPr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แนบใบสำคัญรับเงินค่าตอบแทนวิทยากร   พร้อม</a:t>
            </a:r>
          </a:p>
          <a:p>
            <a:pPr eaLnBrk="0" hangingPunct="0"/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หนังสือเชิญวิทยากร</a:t>
            </a:r>
          </a:p>
          <a:p>
            <a:pPr eaLnBrk="0" hangingPunct="0"/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      </a:t>
            </a:r>
            <a:endParaRPr lang="en-US" b="1" dirty="0">
              <a:solidFill>
                <a:srgbClr val="000066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blackWhite">
          <a:xfrm>
            <a:off x="990600" y="4233863"/>
            <a:ext cx="3810000" cy="871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eaLnBrk="0" hangingPunct="0">
              <a:buAutoNum type="arabicPeriod" startAt="3"/>
            </a:pPr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แนบบันทึกขออนุมัติจัดโครงการพร้อมรับรอง</a:t>
            </a:r>
          </a:p>
          <a:p>
            <a:pPr eaLnBrk="0" hangingPunct="0"/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สำเนาถูกต้อง</a:t>
            </a:r>
            <a:endParaRPr lang="en-US" b="1" dirty="0">
              <a:solidFill>
                <a:srgbClr val="000066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9879" name="AutoShape 7"/>
          <p:cNvSpPr>
            <a:spLocks noChangeArrowheads="1"/>
          </p:cNvSpPr>
          <p:nvPr/>
        </p:nvSpPr>
        <p:spPr bwMode="black">
          <a:xfrm>
            <a:off x="6172200" y="2895600"/>
            <a:ext cx="2514600" cy="1295400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th-TH" sz="2400" b="1" dirty="0">
                <a:solidFill>
                  <a:srgbClr val="FFE1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Angsana New" pitchFamily="18" charset="-34"/>
              </a:rPr>
              <a:t>เอกสารการเบิกเงินค่าตอบแทนวิยากร</a:t>
            </a:r>
            <a:endParaRPr lang="en-US" sz="2400" b="1" dirty="0">
              <a:solidFill>
                <a:srgbClr val="FFE10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9" name="Picture 3" descr="C:\Users\nirundonk.NU\Desktop\web-800x600-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613065"/>
            <a:ext cx="1926546" cy="1444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3CF2-14FA-49F2-822D-3C8D757A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16632"/>
            <a:ext cx="6934200" cy="563563"/>
          </a:xfrm>
        </p:spPr>
        <p:txBody>
          <a:bodyPr/>
          <a:lstStyle/>
          <a:p>
            <a:pPr algn="ctr"/>
            <a:r>
              <a:rPr lang="th-TH" dirty="0"/>
              <a:t>ตัวอย่างใบสำคัญรับเงินค่าตอบแทนวิทยากร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53DF62-1F7E-4D55-9AD7-5492E7F51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pic>
        <p:nvPicPr>
          <p:cNvPr id="5" name="Picture 3" descr="C:\Users\nirundonk.NU\Desktop\web-800x600-Color.png">
            <a:extLst>
              <a:ext uri="{FF2B5EF4-FFF2-40B4-BE49-F238E27FC236}">
                <a16:creationId xmlns:a16="http://schemas.microsoft.com/office/drawing/2014/main" id="{61764E04-F3A0-4976-9B1D-729400A9E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9600" y="5455350"/>
            <a:ext cx="1926546" cy="144491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56CB68-A5BA-4F80-88CD-83091A081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818769"/>
            <a:ext cx="5089888" cy="534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67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57200"/>
            <a:ext cx="7200800" cy="563563"/>
          </a:xfrm>
        </p:spPr>
        <p:txBody>
          <a:bodyPr/>
          <a:lstStyle/>
          <a:p>
            <a:pPr algn="ctr"/>
            <a:r>
              <a:rPr lang="th-TH" sz="3000" dirty="0">
                <a:latin typeface="Angsana New" pitchFamily="18" charset="-34"/>
                <a:cs typeface="Angsana New" pitchFamily="18" charset="-34"/>
              </a:rPr>
              <a:t>เอกสารที่ใช้สำหรับการเบิกเงินโครงการ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9875" name="AutoShape 3"/>
          <p:cNvSpPr>
            <a:spLocks noChangeArrowheads="1"/>
          </p:cNvSpPr>
          <p:nvPr/>
        </p:nvSpPr>
        <p:spPr bwMode="gray">
          <a:xfrm>
            <a:off x="0" y="1295400"/>
            <a:ext cx="6324600" cy="4495800"/>
          </a:xfrm>
          <a:prstGeom prst="rightArrow">
            <a:avLst>
              <a:gd name="adj1" fmla="val 79306"/>
              <a:gd name="adj2" fmla="val 34844"/>
            </a:avLst>
          </a:prstGeom>
          <a:gradFill rotWithShape="1">
            <a:gsLst>
              <a:gs pos="0">
                <a:schemeClr val="accent1">
                  <a:alpha val="14999"/>
                </a:schemeClr>
              </a:gs>
              <a:gs pos="100000">
                <a:schemeClr val="accent1">
                  <a:gamma/>
                  <a:tint val="5764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blackWhite">
          <a:xfrm>
            <a:off x="990600" y="1947863"/>
            <a:ext cx="3810000" cy="871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eaLnBrk="0" hangingPunct="0">
              <a:buAutoNum type="arabicPeriod"/>
            </a:pPr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จัดทำบันทึกเบิกเงิน ค่าอาหาร  หรืออาหารว่าง</a:t>
            </a:r>
            <a:endParaRPr lang="en-US" b="1" dirty="0">
              <a:solidFill>
                <a:srgbClr val="000066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9877" name="AutoShape 5"/>
          <p:cNvSpPr>
            <a:spLocks noChangeArrowheads="1"/>
          </p:cNvSpPr>
          <p:nvPr/>
        </p:nvSpPr>
        <p:spPr bwMode="blackWhite">
          <a:xfrm>
            <a:off x="971600" y="3068960"/>
            <a:ext cx="3810000" cy="871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eaLnBrk="0" hangingPunct="0">
              <a:buAutoNum type="arabicPeriod" startAt="2"/>
            </a:pPr>
            <a:endParaRPr lang="th-TH" b="1" dirty="0">
              <a:solidFill>
                <a:srgbClr val="000066"/>
              </a:solidFill>
              <a:latin typeface="Angsana New" pitchFamily="18" charset="-34"/>
              <a:cs typeface="Angsana New" pitchFamily="18" charset="-34"/>
            </a:endParaRPr>
          </a:p>
          <a:p>
            <a:pPr marL="342900" indent="-342900" eaLnBrk="0" hangingPunct="0">
              <a:buAutoNum type="arabicPeriod" startAt="2"/>
            </a:pPr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แนบใบเสร็จรับเงิน/ใบสำคัญรับเงิน ค่าอาหาร หรือ</a:t>
            </a:r>
          </a:p>
          <a:p>
            <a:pPr eaLnBrk="0" hangingPunct="0"/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อาหารว่าง  (พร้อมใบเซ็นชื่อผู้เข้าร่วมโครงการ)</a:t>
            </a:r>
          </a:p>
          <a:p>
            <a:pPr eaLnBrk="0" hangingPunct="0"/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</a:t>
            </a:r>
            <a:endParaRPr lang="en-US" b="1" dirty="0">
              <a:solidFill>
                <a:srgbClr val="000066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blackWhite">
          <a:xfrm>
            <a:off x="990600" y="4233863"/>
            <a:ext cx="3810000" cy="871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eaLnBrk="0" hangingPunct="0">
              <a:buAutoNum type="arabicPeriod" startAt="3"/>
            </a:pPr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แนบบันทึกขออนุมัติจัดโครงการพร้อมรับรอง</a:t>
            </a:r>
          </a:p>
          <a:p>
            <a:pPr eaLnBrk="0" hangingPunct="0"/>
            <a:r>
              <a:rPr lang="th-TH" b="1" dirty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สำเนาถูกต้อง</a:t>
            </a:r>
            <a:endParaRPr lang="en-US" b="1" dirty="0">
              <a:solidFill>
                <a:srgbClr val="000066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9879" name="AutoShape 7"/>
          <p:cNvSpPr>
            <a:spLocks noChangeArrowheads="1"/>
          </p:cNvSpPr>
          <p:nvPr/>
        </p:nvSpPr>
        <p:spPr bwMode="black">
          <a:xfrm>
            <a:off x="6172200" y="2895600"/>
            <a:ext cx="2514600" cy="1295400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th-TH" sz="2400" b="1" dirty="0">
                <a:solidFill>
                  <a:srgbClr val="FFE1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Angsana New" pitchFamily="18" charset="-34"/>
              </a:rPr>
              <a:t>เอกสารการเบิกเงินค่าอาหาร และอาหารว่าง</a:t>
            </a:r>
            <a:endParaRPr lang="en-US" sz="2400" b="1" dirty="0">
              <a:solidFill>
                <a:srgbClr val="FFE10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9" name="Picture 3" descr="C:\Users\nirundonk.NU\Desktop\web-800x600-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613065"/>
            <a:ext cx="1926546" cy="1444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546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C7561-9422-4628-AB9D-436DB544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360" y="273149"/>
            <a:ext cx="6934200" cy="563563"/>
          </a:xfrm>
        </p:spPr>
        <p:txBody>
          <a:bodyPr/>
          <a:lstStyle/>
          <a:p>
            <a:r>
              <a:rPr lang="th-TH" dirty="0"/>
              <a:t>ตัวอย่างใบเสร็จรับเงินและใบสำคัญรับเงินเบิกค่าอาหาร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97444D-C6A0-4DA3-B202-9005638A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www.themegallery.com</a:t>
            </a:r>
          </a:p>
        </p:txBody>
      </p:sp>
      <p:pic>
        <p:nvPicPr>
          <p:cNvPr id="5" name="Picture 3" descr="C:\Users\nirundonk.NU\Desktop\web-800x600-Color.png">
            <a:extLst>
              <a:ext uri="{FF2B5EF4-FFF2-40B4-BE49-F238E27FC236}">
                <a16:creationId xmlns:a16="http://schemas.microsoft.com/office/drawing/2014/main" id="{C595FBEF-03D1-426D-821F-214F0719D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613065"/>
            <a:ext cx="1926546" cy="144491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C1D7F1-2C35-4A37-BAAD-4D4AB979B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214118"/>
            <a:ext cx="3168352" cy="4429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AC593A-061B-475B-AC52-9D5BAA26C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4117"/>
            <a:ext cx="3168352" cy="442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71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7FC91-3BAA-4B4E-88AE-6699B0671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40" y="457200"/>
            <a:ext cx="5631160" cy="563563"/>
          </a:xfrm>
        </p:spPr>
        <p:txBody>
          <a:bodyPr/>
          <a:lstStyle/>
          <a:p>
            <a:r>
              <a:rPr lang="en-US" sz="3000" dirty="0">
                <a:latin typeface="Angsana New" panose="02020603050405020304" pitchFamily="18" charset="-34"/>
                <a:cs typeface="Angsana New" panose="02020603050405020304" pitchFamily="18" charset="-34"/>
              </a:rPr>
              <a:t>4. </a:t>
            </a:r>
            <a:r>
              <a:rPr lang="th-TH" sz="3000" dirty="0">
                <a:latin typeface="Angsana New" panose="02020603050405020304" pitchFamily="18" charset="-34"/>
                <a:cs typeface="Angsana New" panose="02020603050405020304" pitchFamily="18" charset="-34"/>
              </a:rPr>
              <a:t>  ปัญหา และอุปสรรค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76E3D-7EA3-48CA-9535-18606BB9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585C96A-8316-4A7C-919D-AD008FC6177C}"/>
              </a:ext>
            </a:extLst>
          </p:cNvPr>
          <p:cNvSpPr>
            <a:spLocks noChangeArrowheads="1"/>
          </p:cNvSpPr>
          <p:nvPr/>
        </p:nvSpPr>
        <p:spPr bwMode="gray">
          <a:xfrm rot="3419336">
            <a:off x="1412329" y="1608643"/>
            <a:ext cx="537157" cy="66677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0784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466E0FF3-C251-4C42-B15D-9A79EBC47203}"/>
              </a:ext>
            </a:extLst>
          </p:cNvPr>
          <p:cNvSpPr>
            <a:spLocks noChangeArrowheads="1"/>
          </p:cNvSpPr>
          <p:nvPr/>
        </p:nvSpPr>
        <p:spPr bwMode="gray">
          <a:xfrm rot="3419336">
            <a:off x="1435996" y="2944064"/>
            <a:ext cx="560110" cy="63144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0784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8698A86-1CA9-45D4-B3D9-E850D1DC4D15}"/>
              </a:ext>
            </a:extLst>
          </p:cNvPr>
          <p:cNvSpPr>
            <a:spLocks noChangeArrowheads="1"/>
          </p:cNvSpPr>
          <p:nvPr/>
        </p:nvSpPr>
        <p:spPr bwMode="gray">
          <a:xfrm rot="3419336">
            <a:off x="1445002" y="4294552"/>
            <a:ext cx="537157" cy="66677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0784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9959E73C-E555-4966-B45B-E5155280A5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47664" y="1628800"/>
            <a:ext cx="3882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1.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Rectangle 27">
            <a:extLst>
              <a:ext uri="{FF2B5EF4-FFF2-40B4-BE49-F238E27FC236}">
                <a16:creationId xmlns:a16="http://schemas.microsoft.com/office/drawing/2014/main" id="{2FC98F23-122B-46D1-BE80-EA8A823EF1D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47664" y="2924944"/>
            <a:ext cx="3882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2.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9AB3D93A-F618-43E9-BEAD-5F3CA605F63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73231" y="4351130"/>
            <a:ext cx="3882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3.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Rectangle 31">
            <a:extLst>
              <a:ext uri="{FF2B5EF4-FFF2-40B4-BE49-F238E27FC236}">
                <a16:creationId xmlns:a16="http://schemas.microsoft.com/office/drawing/2014/main" id="{44E8D9BC-6389-47A3-A3C6-BAFFEAEF04AB}"/>
              </a:ext>
            </a:extLst>
          </p:cNvPr>
          <p:cNvSpPr>
            <a:spLocks noChangeArrowheads="1"/>
          </p:cNvSpPr>
          <p:nvPr/>
        </p:nvSpPr>
        <p:spPr bwMode="black">
          <a:xfrm>
            <a:off x="2688952" y="1630541"/>
            <a:ext cx="58326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>ใบสำคัญรับเงินต้องแนบสำเนาบัตรประชาชน  และใบสำคัญรับเงิน/ใบเสร็จรับเงินควรระบุรายละเอียดให้ครบถ้วน</a:t>
            </a:r>
          </a:p>
        </p:txBody>
      </p:sp>
      <p:sp>
        <p:nvSpPr>
          <p:cNvPr id="11" name="Rectangle 32">
            <a:extLst>
              <a:ext uri="{FF2B5EF4-FFF2-40B4-BE49-F238E27FC236}">
                <a16:creationId xmlns:a16="http://schemas.microsoft.com/office/drawing/2014/main" id="{A30E7C5D-C120-40E3-97DE-3FEC3DF50E96}"/>
              </a:ext>
            </a:extLst>
          </p:cNvPr>
          <p:cNvSpPr>
            <a:spLocks noChangeArrowheads="1"/>
          </p:cNvSpPr>
          <p:nvPr/>
        </p:nvSpPr>
        <p:spPr bwMode="black">
          <a:xfrm>
            <a:off x="2699792" y="4366845"/>
            <a:ext cx="56166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จัดทำสัญญายืมเงินล่าช้ากว่า 15  วัน ทำให้ไม่สามารถยืนเงินจากคณะเป็นค่าใช้จ่ายในการจัดโครงการ</a:t>
            </a:r>
            <a:endParaRPr lang="en-US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Rectangle 32">
            <a:extLst>
              <a:ext uri="{FF2B5EF4-FFF2-40B4-BE49-F238E27FC236}">
                <a16:creationId xmlns:a16="http://schemas.microsoft.com/office/drawing/2014/main" id="{D89C1F30-E9D2-4182-8A79-99A0D55E9309}"/>
              </a:ext>
            </a:extLst>
          </p:cNvPr>
          <p:cNvSpPr>
            <a:spLocks noChangeArrowheads="1"/>
          </p:cNvSpPr>
          <p:nvPr/>
        </p:nvSpPr>
        <p:spPr bwMode="black">
          <a:xfrm>
            <a:off x="2699792" y="2852936"/>
            <a:ext cx="56886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ผู้เข้าร่วมโครงการ ไม่เซ็นชื่อเข้าร่วมโครงการแยกเป็นแต่ละวัน</a:t>
            </a:r>
            <a:endParaRPr lang="en-US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3" name="Picture 3" descr="C:\Users\nirundonk.NU\Desktop\web-800x600-Color.png">
            <a:extLst>
              <a:ext uri="{FF2B5EF4-FFF2-40B4-BE49-F238E27FC236}">
                <a16:creationId xmlns:a16="http://schemas.microsoft.com/office/drawing/2014/main" id="{F01C80AF-0321-4591-847A-EE7F09266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613065"/>
            <a:ext cx="1926546" cy="1444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2508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WordArt 3"/>
          <p:cNvSpPr>
            <a:spLocks noChangeArrowheads="1" noChangeShapeType="1" noTextEdit="1"/>
          </p:cNvSpPr>
          <p:nvPr/>
        </p:nvSpPr>
        <p:spPr bwMode="gray">
          <a:xfrm>
            <a:off x="2819400" y="3276600"/>
            <a:ext cx="47244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5400" b="1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89803" dir="2700000" algn="ctr" rotWithShape="0">
                    <a:srgbClr val="000000">
                      <a:alpha val="50000"/>
                    </a:srgbClr>
                  </a:outerShdw>
                </a:effectLst>
                <a:latin typeface="Verdana"/>
              </a:rPr>
              <a:t>Thank You !</a:t>
            </a:r>
          </a:p>
        </p:txBody>
      </p:sp>
      <p:pic>
        <p:nvPicPr>
          <p:cNvPr id="4" name="Picture 3" descr="C:\Users\nirundonk.NU\Desktop\web-800x600-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9950" y="5589240"/>
            <a:ext cx="1926546" cy="1444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db2004191d">
  <a:themeElements>
    <a:clrScheme name="191tgp_global_light 1">
      <a:dk1>
        <a:srgbClr val="808080"/>
      </a:dk1>
      <a:lt1>
        <a:srgbClr val="FFFFFF"/>
      </a:lt1>
      <a:dk2>
        <a:srgbClr val="0E237E"/>
      </a:dk2>
      <a:lt2>
        <a:srgbClr val="CCECFF"/>
      </a:lt2>
      <a:accent1>
        <a:srgbClr val="709EE2"/>
      </a:accent1>
      <a:accent2>
        <a:srgbClr val="9874F2"/>
      </a:accent2>
      <a:accent3>
        <a:srgbClr val="AAACC0"/>
      </a:accent3>
      <a:accent4>
        <a:srgbClr val="DADADA"/>
      </a:accent4>
      <a:accent5>
        <a:srgbClr val="BBCCEE"/>
      </a:accent5>
      <a:accent6>
        <a:srgbClr val="8968DB"/>
      </a:accent6>
      <a:hlink>
        <a:srgbClr val="3B9D81"/>
      </a:hlink>
      <a:folHlink>
        <a:srgbClr val="80C040"/>
      </a:folHlink>
    </a:clrScheme>
    <a:fontScheme name="191tgp_global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1tgp_global_light 1">
        <a:dk1>
          <a:srgbClr val="808080"/>
        </a:dk1>
        <a:lt1>
          <a:srgbClr val="FFFFFF"/>
        </a:lt1>
        <a:dk2>
          <a:srgbClr val="0E237E"/>
        </a:dk2>
        <a:lt2>
          <a:srgbClr val="CCECFF"/>
        </a:lt2>
        <a:accent1>
          <a:srgbClr val="709EE2"/>
        </a:accent1>
        <a:accent2>
          <a:srgbClr val="9874F2"/>
        </a:accent2>
        <a:accent3>
          <a:srgbClr val="AAACC0"/>
        </a:accent3>
        <a:accent4>
          <a:srgbClr val="DADADA"/>
        </a:accent4>
        <a:accent5>
          <a:srgbClr val="BBCCEE"/>
        </a:accent5>
        <a:accent6>
          <a:srgbClr val="8968DB"/>
        </a:accent6>
        <a:hlink>
          <a:srgbClr val="3B9D81"/>
        </a:hlink>
        <a:folHlink>
          <a:srgbClr val="80C0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1tgp_global_light 2">
        <a:dk1>
          <a:srgbClr val="808080"/>
        </a:dk1>
        <a:lt1>
          <a:srgbClr val="FFFFFF"/>
        </a:lt1>
        <a:dk2>
          <a:srgbClr val="6C2042"/>
        </a:dk2>
        <a:lt2>
          <a:srgbClr val="CCECFF"/>
        </a:lt2>
        <a:accent1>
          <a:srgbClr val="ED9C65"/>
        </a:accent1>
        <a:accent2>
          <a:srgbClr val="5D7CDF"/>
        </a:accent2>
        <a:accent3>
          <a:srgbClr val="BAABB0"/>
        </a:accent3>
        <a:accent4>
          <a:srgbClr val="DADADA"/>
        </a:accent4>
        <a:accent5>
          <a:srgbClr val="F4CBB8"/>
        </a:accent5>
        <a:accent6>
          <a:srgbClr val="5370CA"/>
        </a:accent6>
        <a:hlink>
          <a:srgbClr val="93AB2D"/>
        </a:hlink>
        <a:folHlink>
          <a:srgbClr val="5097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91tgp_global_light 3">
        <a:dk1>
          <a:srgbClr val="808080"/>
        </a:dk1>
        <a:lt1>
          <a:srgbClr val="FFFFFF"/>
        </a:lt1>
        <a:dk2>
          <a:srgbClr val="004E4C"/>
        </a:dk2>
        <a:lt2>
          <a:srgbClr val="FFFFCC"/>
        </a:lt2>
        <a:accent1>
          <a:srgbClr val="6FB4E3"/>
        </a:accent1>
        <a:accent2>
          <a:srgbClr val="2B976E"/>
        </a:accent2>
        <a:accent3>
          <a:srgbClr val="AAB2B2"/>
        </a:accent3>
        <a:accent4>
          <a:srgbClr val="DADADA"/>
        </a:accent4>
        <a:accent5>
          <a:srgbClr val="BBD6EF"/>
        </a:accent5>
        <a:accent6>
          <a:srgbClr val="268863"/>
        </a:accent6>
        <a:hlink>
          <a:srgbClr val="879543"/>
        </a:hlink>
        <a:folHlink>
          <a:srgbClr val="E3981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cdb2004191d</Template>
  <TotalTime>873</TotalTime>
  <Words>467</Words>
  <Application>Microsoft Office PowerPoint</Application>
  <PresentationFormat>On-screen Show (4:3)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Angsana New</vt:lpstr>
      <vt:lpstr>Arial</vt:lpstr>
      <vt:lpstr>Cordia New</vt:lpstr>
      <vt:lpstr>Verdana</vt:lpstr>
      <vt:lpstr>Wingdings</vt:lpstr>
      <vt:lpstr>cdb2004191d</vt:lpstr>
      <vt:lpstr>แนวปฏิบัติเกี่ยวกับการเบิกค่าใช้จ่ายในโครงการ</vt:lpstr>
      <vt:lpstr>แนวปฏิบัติเกี่ยวกับการเบิกค่าใช้จ่ายในโครงการ</vt:lpstr>
      <vt:lpstr>1.  สิ่งสำคัญสำหรับการเขียนโครงการ</vt:lpstr>
      <vt:lpstr>2.  การยืมเงินของคณะใช้จ่ายในโครงการ</vt:lpstr>
      <vt:lpstr> 3. การเบิกเงินโครงการ   (กรณีไม่ได้ยืมเงินของคณะ)</vt:lpstr>
      <vt:lpstr>เอกสารที่ใช้สำหรับการเบิกเงินโครงการ</vt:lpstr>
      <vt:lpstr>ตัวอย่างใบสำคัญรับเงินค่าตอบแทนวิทยากร</vt:lpstr>
      <vt:lpstr>เอกสารที่ใช้สำหรับการเบิกเงินโครงการ</vt:lpstr>
      <vt:lpstr>ตัวอย่างใบเสร็จรับเงินและใบสำคัญรับเงินเบิกค่าอาหาร</vt:lpstr>
      <vt:lpstr>4.   ปัญหา และอุปสรรค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ระเบียบการเบิกจ่ายงบประมาณ</dc:title>
  <dc:creator>Umpronratm</dc:creator>
  <cp:lastModifiedBy>Umpornrat Menddang</cp:lastModifiedBy>
  <cp:revision>57</cp:revision>
  <cp:lastPrinted>2021-08-28T06:01:04Z</cp:lastPrinted>
  <dcterms:created xsi:type="dcterms:W3CDTF">2014-06-10T03:38:40Z</dcterms:created>
  <dcterms:modified xsi:type="dcterms:W3CDTF">2021-08-28T07:28:45Z</dcterms:modified>
</cp:coreProperties>
</file>