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1"/>
  </p:notesMasterIdLst>
  <p:sldIdLst>
    <p:sldId id="260" r:id="rId2"/>
    <p:sldId id="267" r:id="rId3"/>
    <p:sldId id="259" r:id="rId4"/>
    <p:sldId id="263" r:id="rId5"/>
    <p:sldId id="261" r:id="rId6"/>
    <p:sldId id="262" r:id="rId7"/>
    <p:sldId id="268" r:id="rId8"/>
    <p:sldId id="265" r:id="rId9"/>
    <p:sldId id="269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ลักษณะสีปานกลาง 2 - เน้น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ลักษณะสีอ่อน 3 - เน้น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4C1A8A3-306A-4EB7-A6B1-4F7E0EB9C5D6}" styleName="ลักษณะสีปานกลาง 3 - เน้น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ลักษณะชุดรูปแบบ 1 - เน้น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ลักษณะสีปานกลาง 2 - เน้น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4B1156A-380E-4F78-BDF5-A606A8083BF9}" styleName="ลักษณะสีปานกลาง 4 - เน้น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/>
    <p:restoredTop sz="92796" autoAdjust="0"/>
  </p:normalViewPr>
  <p:slideViewPr>
    <p:cSldViewPr>
      <p:cViewPr varScale="1">
        <p:scale>
          <a:sx n="107" d="100"/>
          <a:sy n="107" d="100"/>
        </p:scale>
        <p:origin x="173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base">
              <a:spcBef>
                <a:spcPct val="0"/>
              </a:spcBef>
              <a:spcAft>
                <a:spcPct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spcAft>
                <a:spcPct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th-TH"/>
              <a:t>5/28/2007</a:t>
            </a:r>
          </a:p>
        </p:txBody>
      </p:sp>
      <p:sp>
        <p:nvSpPr>
          <p:cNvPr id="11268" name="Rectangle 4"/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th-TH" noProof="0" smtClean="0"/>
              <a:t>คลิกเพื่อแก้ไขลักษณะข้อความต้นแบบ</a:t>
            </a:r>
          </a:p>
          <a:p>
            <a:pPr lvl="1"/>
            <a:r>
              <a:rPr lang="th-TH" noProof="0" smtClean="0"/>
              <a:t>ระดับที่สอง</a:t>
            </a:r>
          </a:p>
          <a:p>
            <a:pPr lvl="2"/>
            <a:r>
              <a:rPr lang="th-TH" noProof="0" smtClean="0"/>
              <a:t>ระดับที่สาม</a:t>
            </a:r>
          </a:p>
          <a:p>
            <a:pPr lvl="3"/>
            <a:r>
              <a:rPr lang="th-TH" noProof="0" smtClean="0"/>
              <a:t>ระดับที่สี่</a:t>
            </a:r>
          </a:p>
          <a:p>
            <a:pPr lvl="4"/>
            <a:r>
              <a:rPr lang="th-TH" noProof="0" smtClean="0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base">
              <a:spcBef>
                <a:spcPct val="0"/>
              </a:spcBef>
              <a:spcAft>
                <a:spcPct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base">
              <a:spcBef>
                <a:spcPct val="0"/>
              </a:spcBef>
              <a:spcAft>
                <a:spcPct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IE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991261231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th-TH" smtClean="0"/>
              <a:t>5/28/2007</a:t>
            </a:r>
          </a:p>
        </p:txBody>
      </p:sp>
      <p:sp>
        <p:nvSpPr>
          <p:cNvPr id="12291" name="Rectangle 7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IE" smtClean="0"/>
              <a:t>‹#›</a:t>
            </a:r>
          </a:p>
        </p:txBody>
      </p:sp>
      <p:sp>
        <p:nvSpPr>
          <p:cNvPr id="12292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h-TH" smtClean="0">
              <a:latin typeface="Calibri" pitchFamily="34" charset="0"/>
            </a:endParaRPr>
          </a:p>
        </p:txBody>
      </p:sp>
      <p:sp>
        <p:nvSpPr>
          <p:cNvPr id="12294" name="Text Box 4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r>
              <a:rPr lang="th-TH" sz="120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6854386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th-TH" smtClean="0"/>
              <a:t>5/28/2007</a:t>
            </a:r>
          </a:p>
        </p:txBody>
      </p:sp>
      <p:sp>
        <p:nvSpPr>
          <p:cNvPr id="12291" name="Rectangle 7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IE" smtClean="0"/>
              <a:t>‹#›</a:t>
            </a:r>
          </a:p>
        </p:txBody>
      </p:sp>
      <p:sp>
        <p:nvSpPr>
          <p:cNvPr id="12292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h-TH" smtClean="0">
              <a:latin typeface="Calibri" pitchFamily="34" charset="0"/>
            </a:endParaRPr>
          </a:p>
        </p:txBody>
      </p:sp>
      <p:sp>
        <p:nvSpPr>
          <p:cNvPr id="12294" name="Text Box 4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r>
              <a:rPr lang="th-TH" sz="120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16088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th-TH" smtClean="0"/>
              <a:t>5/28/2007</a:t>
            </a:r>
          </a:p>
        </p:txBody>
      </p:sp>
      <p:sp>
        <p:nvSpPr>
          <p:cNvPr id="12291" name="Rectangle 7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IE" smtClean="0"/>
              <a:t>‹#›</a:t>
            </a:r>
          </a:p>
        </p:txBody>
      </p:sp>
      <p:sp>
        <p:nvSpPr>
          <p:cNvPr id="12292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h-TH" smtClean="0">
              <a:latin typeface="Calibri" pitchFamily="34" charset="0"/>
            </a:endParaRPr>
          </a:p>
        </p:txBody>
      </p:sp>
      <p:sp>
        <p:nvSpPr>
          <p:cNvPr id="12294" name="Text Box 4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r>
              <a:rPr lang="th-TH" sz="120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806344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th-TH" smtClean="0"/>
              <a:t>5/28/2007</a:t>
            </a:r>
          </a:p>
        </p:txBody>
      </p:sp>
      <p:sp>
        <p:nvSpPr>
          <p:cNvPr id="12291" name="Rectangle 7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IE" smtClean="0"/>
              <a:t>‹#›</a:t>
            </a:r>
          </a:p>
        </p:txBody>
      </p:sp>
      <p:sp>
        <p:nvSpPr>
          <p:cNvPr id="12292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h-TH" smtClean="0">
              <a:latin typeface="Calibri" pitchFamily="34" charset="0"/>
            </a:endParaRPr>
          </a:p>
        </p:txBody>
      </p:sp>
      <p:sp>
        <p:nvSpPr>
          <p:cNvPr id="12294" name="Text Box 4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r>
              <a:rPr lang="th-TH" sz="120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6840883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th-TH" smtClean="0"/>
              <a:t>5/28/2007</a:t>
            </a:r>
          </a:p>
        </p:txBody>
      </p:sp>
      <p:sp>
        <p:nvSpPr>
          <p:cNvPr id="12291" name="Rectangle 7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IE" smtClean="0"/>
              <a:t>‹#›</a:t>
            </a:r>
          </a:p>
        </p:txBody>
      </p:sp>
      <p:sp>
        <p:nvSpPr>
          <p:cNvPr id="12292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h-TH" smtClean="0">
              <a:latin typeface="Calibri" pitchFamily="34" charset="0"/>
            </a:endParaRPr>
          </a:p>
        </p:txBody>
      </p:sp>
      <p:sp>
        <p:nvSpPr>
          <p:cNvPr id="12294" name="Text Box 4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r>
              <a:rPr lang="th-TH" sz="120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2349076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th-TH" smtClean="0"/>
              <a:t>5/28/2007</a:t>
            </a:r>
          </a:p>
        </p:txBody>
      </p:sp>
      <p:sp>
        <p:nvSpPr>
          <p:cNvPr id="12291" name="Rectangle 7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IE" smtClean="0"/>
              <a:t>‹#›</a:t>
            </a:r>
          </a:p>
        </p:txBody>
      </p:sp>
      <p:sp>
        <p:nvSpPr>
          <p:cNvPr id="12292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h-TH" smtClean="0">
              <a:latin typeface="Calibri" pitchFamily="34" charset="0"/>
            </a:endParaRPr>
          </a:p>
        </p:txBody>
      </p:sp>
      <p:sp>
        <p:nvSpPr>
          <p:cNvPr id="12294" name="Text Box 4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r>
              <a:rPr lang="th-TH" sz="120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4926911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th-TH" smtClean="0"/>
              <a:t>5/28/2007</a:t>
            </a:r>
          </a:p>
        </p:txBody>
      </p:sp>
      <p:sp>
        <p:nvSpPr>
          <p:cNvPr id="12291" name="Rectangle 7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IE" smtClean="0"/>
              <a:t>‹#›</a:t>
            </a:r>
          </a:p>
        </p:txBody>
      </p:sp>
      <p:sp>
        <p:nvSpPr>
          <p:cNvPr id="12292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h-TH" dirty="0" smtClean="0">
              <a:latin typeface="Calibri" pitchFamily="34" charset="0"/>
            </a:endParaRPr>
          </a:p>
        </p:txBody>
      </p:sp>
      <p:sp>
        <p:nvSpPr>
          <p:cNvPr id="12294" name="Text Box 4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r>
              <a:rPr lang="th-TH" sz="120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5981788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th-TH" smtClean="0"/>
              <a:t>5/28/2007</a:t>
            </a:r>
          </a:p>
        </p:txBody>
      </p:sp>
      <p:sp>
        <p:nvSpPr>
          <p:cNvPr id="12291" name="Rectangle 7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IE" smtClean="0"/>
              <a:t>‹#›</a:t>
            </a:r>
          </a:p>
        </p:txBody>
      </p:sp>
      <p:sp>
        <p:nvSpPr>
          <p:cNvPr id="12292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h-TH" smtClean="0">
              <a:latin typeface="Calibri" pitchFamily="34" charset="0"/>
            </a:endParaRPr>
          </a:p>
        </p:txBody>
      </p:sp>
      <p:sp>
        <p:nvSpPr>
          <p:cNvPr id="12294" name="Text Box 4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r>
              <a:rPr lang="th-TH" sz="120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8395032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th-TH" smtClean="0"/>
              <a:t>5/28/2007</a:t>
            </a:r>
          </a:p>
        </p:txBody>
      </p:sp>
      <p:sp>
        <p:nvSpPr>
          <p:cNvPr id="12291" name="Rectangle 7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IE" smtClean="0"/>
              <a:t>‹#›</a:t>
            </a:r>
          </a:p>
        </p:txBody>
      </p:sp>
      <p:sp>
        <p:nvSpPr>
          <p:cNvPr id="12292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h-TH" smtClean="0">
              <a:latin typeface="Calibri" pitchFamily="34" charset="0"/>
            </a:endParaRPr>
          </a:p>
        </p:txBody>
      </p:sp>
      <p:sp>
        <p:nvSpPr>
          <p:cNvPr id="12294" name="Text Box 4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r>
              <a:rPr lang="th-TH" sz="120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172627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‹#›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‹#›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‹#›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949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949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‹#›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‹#›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‹#›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‹#›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‹#›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‹#›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‹#›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61229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61229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‹#›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15"/>
          <p:cNvGraphicFramePr>
            <a:graphicFrameLocks noChangeAspect="1"/>
          </p:cNvGraphicFramePr>
          <p:nvPr/>
        </p:nvGraphicFramePr>
        <p:xfrm>
          <a:off x="44450" y="2393950"/>
          <a:ext cx="9077325" cy="181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Image" r:id="rId14" imgW="10209524" imgH="1815873" progId="">
                  <p:embed/>
                </p:oleObj>
              </mc:Choice>
              <mc:Fallback>
                <p:oleObj name="Image" r:id="rId14" imgW="10209524" imgH="1815873" progId="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50" y="2393950"/>
                        <a:ext cx="9077325" cy="181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99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1D528D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CACACA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34925" y="4292600"/>
            <a:ext cx="9074150" cy="2520950"/>
            <a:chOff x="0" y="2640"/>
            <a:chExt cx="5760" cy="1680"/>
          </a:xfrm>
        </p:grpSpPr>
        <p:sp>
          <p:nvSpPr>
            <p:cNvPr id="2069" name="Rectangle 21"/>
            <p:cNvSpPr>
              <a:spLocks noChangeArrowheads="1"/>
            </p:cNvSpPr>
            <p:nvPr/>
          </p:nvSpPr>
          <p:spPr bwMode="gray">
            <a:xfrm>
              <a:off x="0" y="2640"/>
              <a:ext cx="5760" cy="1680"/>
            </a:xfrm>
            <a:prstGeom prst="rect">
              <a:avLst/>
            </a:prstGeom>
            <a:solidFill>
              <a:srgbClr val="CACACA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>
                <a:latin typeface="+mn-lt"/>
              </a:endParaRPr>
            </a:p>
          </p:txBody>
        </p:sp>
        <p:sp>
          <p:nvSpPr>
            <p:cNvPr id="2070" name="Rectangle 22"/>
            <p:cNvSpPr>
              <a:spLocks noChangeArrowheads="1"/>
            </p:cNvSpPr>
            <p:nvPr/>
          </p:nvSpPr>
          <p:spPr bwMode="gray">
            <a:xfrm>
              <a:off x="0" y="2640"/>
              <a:ext cx="5760" cy="96"/>
            </a:xfrm>
            <a:prstGeom prst="rect">
              <a:avLst/>
            </a:prstGeom>
            <a:gradFill rotWithShape="0">
              <a:gsLst>
                <a:gs pos="0">
                  <a:srgbClr val="5D5D5D"/>
                </a:gs>
                <a:gs pos="100000">
                  <a:srgbClr val="CACACA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>
                <a:latin typeface="+mn-lt"/>
              </a:endParaRPr>
            </a:p>
          </p:txBody>
        </p:sp>
      </p:grpSp>
      <p:sp>
        <p:nvSpPr>
          <p:cNvPr id="19" name="Rectangle 5"/>
          <p:cNvSpPr>
            <a:spLocks noChangeArrowheads="1"/>
          </p:cNvSpPr>
          <p:nvPr/>
        </p:nvSpPr>
        <p:spPr bwMode="gray">
          <a:xfrm>
            <a:off x="34925" y="44450"/>
            <a:ext cx="9074150" cy="2282825"/>
          </a:xfrm>
          <a:prstGeom prst="rect">
            <a:avLst/>
          </a:prstGeom>
          <a:gradFill rotWithShape="0">
            <a:gsLst>
              <a:gs pos="0">
                <a:srgbClr val="1D528D"/>
              </a:gs>
              <a:gs pos="100000">
                <a:srgbClr val="0D264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IE">
              <a:latin typeface="+mn-lt"/>
            </a:endParaRPr>
          </a:p>
        </p:txBody>
      </p:sp>
      <p:grpSp>
        <p:nvGrpSpPr>
          <p:cNvPr id="1030" name="Group 6"/>
          <p:cNvGrpSpPr>
            <a:grpSpLocks/>
          </p:cNvGrpSpPr>
          <p:nvPr/>
        </p:nvGrpSpPr>
        <p:grpSpPr bwMode="auto">
          <a:xfrm>
            <a:off x="-4763" y="0"/>
            <a:ext cx="9148763" cy="6856413"/>
            <a:chOff x="-3" y="0"/>
            <a:chExt cx="5763" cy="4319"/>
          </a:xfrm>
        </p:grpSpPr>
        <p:sp>
          <p:nvSpPr>
            <p:cNvPr id="2064" name="AutoShape 16"/>
            <p:cNvSpPr>
              <a:spLocks noChangeArrowheads="1"/>
            </p:cNvSpPr>
            <p:nvPr/>
          </p:nvSpPr>
          <p:spPr bwMode="gray">
            <a:xfrm>
              <a:off x="24" y="24"/>
              <a:ext cx="5712" cy="4272"/>
            </a:xfrm>
            <a:prstGeom prst="roundRect">
              <a:avLst>
                <a:gd name="adj" fmla="val 6227"/>
              </a:avLst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>
                <a:latin typeface="+mn-lt"/>
              </a:endParaRPr>
            </a:p>
          </p:txBody>
        </p:sp>
        <p:sp>
          <p:nvSpPr>
            <p:cNvPr id="2065" name="AutoShape 17"/>
            <p:cNvSpPr>
              <a:spLocks/>
            </p:cNvSpPr>
            <p:nvPr/>
          </p:nvSpPr>
          <p:spPr bwMode="gray">
            <a:xfrm>
              <a:off x="0" y="0"/>
              <a:ext cx="288" cy="288"/>
            </a:xfrm>
            <a:custGeom>
              <a:avLst/>
              <a:gdLst>
                <a:gd name="T0" fmla="*/ 0 w 336"/>
                <a:gd name="T1" fmla="*/ 48 h 384"/>
                <a:gd name="T2" fmla="*/ 0 w 336"/>
                <a:gd name="T3" fmla="*/ 384 h 384"/>
                <a:gd name="T4" fmla="*/ 96 w 336"/>
                <a:gd name="T5" fmla="*/ 192 h 384"/>
                <a:gd name="T6" fmla="*/ 192 w 336"/>
                <a:gd name="T7" fmla="*/ 48 h 384"/>
                <a:gd name="T8" fmla="*/ 336 w 336"/>
                <a:gd name="T9" fmla="*/ 0 h 384"/>
                <a:gd name="T10" fmla="*/ 0 w 336"/>
                <a:gd name="T11" fmla="*/ 0 h 3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6"/>
                <a:gd name="T19" fmla="*/ 0 h 384"/>
                <a:gd name="T20" fmla="*/ 336 w 336"/>
                <a:gd name="T21" fmla="*/ 384 h 38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>
                <a:latin typeface="+mn-lt"/>
              </a:endParaRPr>
            </a:p>
          </p:txBody>
        </p:sp>
        <p:sp>
          <p:nvSpPr>
            <p:cNvPr id="2066" name="AutoShape 18"/>
            <p:cNvSpPr>
              <a:spLocks/>
            </p:cNvSpPr>
            <p:nvPr/>
          </p:nvSpPr>
          <p:spPr bwMode="gray">
            <a:xfrm rot="-5408600">
              <a:off x="-50" y="4030"/>
              <a:ext cx="336" cy="242"/>
            </a:xfrm>
            <a:custGeom>
              <a:avLst/>
              <a:gdLst>
                <a:gd name="T0" fmla="*/ 0 w 336"/>
                <a:gd name="T1" fmla="*/ 48 h 384"/>
                <a:gd name="T2" fmla="*/ 0 w 336"/>
                <a:gd name="T3" fmla="*/ 384 h 384"/>
                <a:gd name="T4" fmla="*/ 96 w 336"/>
                <a:gd name="T5" fmla="*/ 192 h 384"/>
                <a:gd name="T6" fmla="*/ 192 w 336"/>
                <a:gd name="T7" fmla="*/ 48 h 384"/>
                <a:gd name="T8" fmla="*/ 336 w 336"/>
                <a:gd name="T9" fmla="*/ 0 h 384"/>
                <a:gd name="T10" fmla="*/ 0 w 336"/>
                <a:gd name="T11" fmla="*/ 0 h 3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6"/>
                <a:gd name="T19" fmla="*/ 0 h 384"/>
                <a:gd name="T20" fmla="*/ 336 w 336"/>
                <a:gd name="T21" fmla="*/ 384 h 38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>
                <a:latin typeface="+mn-lt"/>
              </a:endParaRPr>
            </a:p>
          </p:txBody>
        </p:sp>
        <p:sp>
          <p:nvSpPr>
            <p:cNvPr id="24" name="AutoShape 19"/>
            <p:cNvSpPr>
              <a:spLocks/>
            </p:cNvSpPr>
            <p:nvPr/>
          </p:nvSpPr>
          <p:spPr bwMode="gray">
            <a:xfrm rot="10769190">
              <a:off x="5519" y="4031"/>
              <a:ext cx="232" cy="287"/>
            </a:xfrm>
            <a:custGeom>
              <a:avLst/>
              <a:gdLst>
                <a:gd name="T0" fmla="*/ 0 w 336"/>
                <a:gd name="T1" fmla="*/ 48 h 384"/>
                <a:gd name="T2" fmla="*/ 0 w 336"/>
                <a:gd name="T3" fmla="*/ 384 h 384"/>
                <a:gd name="T4" fmla="*/ 96 w 336"/>
                <a:gd name="T5" fmla="*/ 192 h 384"/>
                <a:gd name="T6" fmla="*/ 192 w 336"/>
                <a:gd name="T7" fmla="*/ 48 h 384"/>
                <a:gd name="T8" fmla="*/ 336 w 336"/>
                <a:gd name="T9" fmla="*/ 0 h 384"/>
                <a:gd name="T10" fmla="*/ 0 w 336"/>
                <a:gd name="T11" fmla="*/ 0 h 3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6"/>
                <a:gd name="T19" fmla="*/ 0 h 384"/>
                <a:gd name="T20" fmla="*/ 336 w 336"/>
                <a:gd name="T21" fmla="*/ 384 h 38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>
                <a:latin typeface="+mn-lt"/>
              </a:endParaRPr>
            </a:p>
          </p:txBody>
        </p:sp>
        <p:sp>
          <p:nvSpPr>
            <p:cNvPr id="25" name="AutoShape 20"/>
            <p:cNvSpPr>
              <a:spLocks/>
            </p:cNvSpPr>
            <p:nvPr/>
          </p:nvSpPr>
          <p:spPr bwMode="gray">
            <a:xfrm rot="5400000">
              <a:off x="5472" y="0"/>
              <a:ext cx="288" cy="288"/>
            </a:xfrm>
            <a:custGeom>
              <a:avLst/>
              <a:gdLst>
                <a:gd name="T0" fmla="*/ 0 w 336"/>
                <a:gd name="T1" fmla="*/ 48 h 384"/>
                <a:gd name="T2" fmla="*/ 0 w 336"/>
                <a:gd name="T3" fmla="*/ 384 h 384"/>
                <a:gd name="T4" fmla="*/ 96 w 336"/>
                <a:gd name="T5" fmla="*/ 192 h 384"/>
                <a:gd name="T6" fmla="*/ 192 w 336"/>
                <a:gd name="T7" fmla="*/ 48 h 384"/>
                <a:gd name="T8" fmla="*/ 336 w 336"/>
                <a:gd name="T9" fmla="*/ 0 h 384"/>
                <a:gd name="T10" fmla="*/ 0 w 336"/>
                <a:gd name="T11" fmla="*/ 0 h 3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6"/>
                <a:gd name="T19" fmla="*/ 0 h 384"/>
                <a:gd name="T20" fmla="*/ 336 w 336"/>
                <a:gd name="T21" fmla="*/ 384 h 38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>
                <a:latin typeface="+mn-lt"/>
              </a:endParaRPr>
            </a:p>
          </p:txBody>
        </p:sp>
      </p:grp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2482850" y="2895600"/>
            <a:ext cx="2698750" cy="1041400"/>
            <a:chOff x="1610" y="1965"/>
            <a:chExt cx="1700" cy="656"/>
          </a:xfrm>
        </p:grpSpPr>
        <p:pic>
          <p:nvPicPr>
            <p:cNvPr id="1037" name="Picture 27" descr="สำเนาที่ไม่มีชื่อ-1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gray">
            <a:xfrm>
              <a:off x="2426" y="1965"/>
              <a:ext cx="590" cy="5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8" name="Picture 28" descr="สำเนาที่ไม่มีชื่อ-1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gray">
            <a:xfrm>
              <a:off x="3061" y="2372"/>
              <a:ext cx="249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9" name="Picture 29" descr="สำเนาที่ไม่มีชื่อ-1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gray">
            <a:xfrm>
              <a:off x="1610" y="2237"/>
              <a:ext cx="363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32" name="Rectangle 8"/>
          <p:cNvSpPr>
            <a:spLocks noGrp="1" noChangeArrowheads="1"/>
          </p:cNvSpPr>
          <p:nvPr>
            <p:ph type="title"/>
          </p:nvPr>
        </p:nvSpPr>
        <p:spPr bwMode="gray">
          <a:xfrm>
            <a:off x="1676400" y="274638"/>
            <a:ext cx="66294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คลิกเพื่อแก้ไขลักษณะชื่อเรื่องต้นแบบ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47800"/>
            <a:ext cx="8229600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1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spcAft>
                <a:spcPct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r>
              <a:rPr lang="th-TH"/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 bwMode="ltGray">
          <a:xfrm>
            <a:off x="857224" y="214290"/>
            <a:ext cx="7772400" cy="866764"/>
          </a:xfrm>
        </p:spPr>
        <p:txBody>
          <a:bodyPr/>
          <a:lstStyle/>
          <a:p>
            <a:pPr algn="ctr" eaLnBrk="1" hangingPunct="1"/>
            <a:r>
              <a:rPr lang="th-TH" sz="4400" dirty="0" smtClean="0">
                <a:latin typeface="Browallia New" pitchFamily="34" charset="-34"/>
                <a:cs typeface="Browallia New" pitchFamily="34" charset="-34"/>
              </a:rPr>
              <a:t>การดำเนินการจัดซื้อ/จ้าง วัสดุโครงการ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1071546"/>
            <a:ext cx="9144000" cy="5786454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</a:rPr>
              <a:t>    </a:t>
            </a:r>
            <a:r>
              <a:rPr lang="th-TH" sz="28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th-TH" sz="2800" dirty="0" smtClean="0">
                <a:solidFill>
                  <a:schemeClr val="bg1">
                    <a:lumMod val="95000"/>
                  </a:schemeClr>
                </a:solidFill>
                <a:latin typeface="Browallia New" pitchFamily="34" charset="-34"/>
                <a:cs typeface="Browallia New" pitchFamily="34" charset="-34"/>
              </a:rPr>
              <a:t>วัสดุ หมาย ถึง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>
                    <a:lumMod val="95000"/>
                  </a:schemeClr>
                </a:solidFill>
                <a:latin typeface="Browallia New" pitchFamily="34" charset="-34"/>
                <a:cs typeface="Browallia New" pitchFamily="34" charset="-34"/>
              </a:rPr>
              <a:t>      	-  สิ่งของซึ่งโดยสภาพใช้แล้วย่อมสิ้นเปลืองหมดไป และมีอายุการใช้งานไม่เกิน 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>
                    <a:lumMod val="95000"/>
                  </a:schemeClr>
                </a:solidFill>
                <a:latin typeface="Browallia New" pitchFamily="34" charset="-34"/>
                <a:cs typeface="Browallia New" pitchFamily="34" charset="-34"/>
              </a:rPr>
              <a:t>              1 ปี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>
                    <a:lumMod val="95000"/>
                  </a:schemeClr>
                </a:solidFill>
                <a:latin typeface="Browallia New" pitchFamily="34" charset="-34"/>
                <a:cs typeface="Browallia New" pitchFamily="34" charset="-34"/>
              </a:rPr>
              <a:t>       วัสดุคงทน/ครุภัณฑ์มูลค่าต่ำกว่าเกณฑ์ หมายถึง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>
                    <a:lumMod val="95000"/>
                  </a:schemeClr>
                </a:solidFill>
                <a:latin typeface="Browallia New" pitchFamily="34" charset="-34"/>
                <a:cs typeface="Browallia New" pitchFamily="34" charset="-34"/>
              </a:rPr>
              <a:t>           - วัสดุที่มีลักษณะคงทน มีอายุการใช้งานเกิน 1 ปี อยู่ในบัญชีแยกประเภทว่าเป็นครุภัณฑ์ มีมูลค่าไม่เกิน 10,000.-บาท (*ห้ามมิให้จัดซื้อ)</a:t>
            </a:r>
            <a:endParaRPr lang="th-TH" sz="2800" u="sng" dirty="0" smtClean="0">
              <a:solidFill>
                <a:schemeClr val="bg1">
                  <a:lumMod val="95000"/>
                </a:schemeClr>
              </a:solidFill>
              <a:latin typeface="Browallia New" pitchFamily="34" charset="-34"/>
              <a:cs typeface="Browallia New" pitchFamily="34" charset="-34"/>
            </a:endParaRP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>
                    <a:lumMod val="95000"/>
                  </a:schemeClr>
                </a:solidFill>
                <a:latin typeface="Browallia New" pitchFamily="34" charset="-34"/>
                <a:cs typeface="Browallia New" pitchFamily="34" charset="-34"/>
              </a:rPr>
              <a:t>        วัสดุโครงการ หมายถึง 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>
                    <a:lumMod val="95000"/>
                  </a:schemeClr>
                </a:solidFill>
                <a:latin typeface="Browallia New" pitchFamily="34" charset="-34"/>
                <a:cs typeface="Browallia New" pitchFamily="34" charset="-34"/>
              </a:rPr>
              <a:t>	- วัสดุที่ใช้สำหรับจัดโครงการ </a:t>
            </a:r>
            <a:r>
              <a:rPr lang="th-TH" sz="2800" u="sng" dirty="0" smtClean="0">
                <a:solidFill>
                  <a:schemeClr val="bg1">
                    <a:lumMod val="95000"/>
                  </a:schemeClr>
                </a:solidFill>
                <a:latin typeface="Browallia New" pitchFamily="34" charset="-34"/>
                <a:cs typeface="Browallia New" pitchFamily="34" charset="-34"/>
              </a:rPr>
              <a:t>ควรจะ</a:t>
            </a:r>
            <a:r>
              <a:rPr lang="th-TH" sz="2800" dirty="0" smtClean="0">
                <a:solidFill>
                  <a:schemeClr val="bg1">
                    <a:lumMod val="95000"/>
                  </a:schemeClr>
                </a:solidFill>
                <a:latin typeface="Browallia New" pitchFamily="34" charset="-34"/>
                <a:cs typeface="Browallia New" pitchFamily="34" charset="-34"/>
              </a:rPr>
              <a:t> มีลักษณะที่ใช้เฉพาะโครงการไม่มีลักษณะ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>
                    <a:lumMod val="95000"/>
                  </a:schemeClr>
                </a:solidFill>
                <a:latin typeface="Browallia New" pitchFamily="34" charset="-34"/>
                <a:cs typeface="Browallia New" pitchFamily="34" charset="-34"/>
              </a:rPr>
              <a:t>              คงทนถาวร และอยู่ในหมวดหมู่ที่ขออนุมัติในโครงการ 	</a:t>
            </a:r>
          </a:p>
          <a:p>
            <a:pPr marL="0" indent="0" eaLnBrk="1" hangingPunct="1">
              <a:buFontTx/>
              <a:buNone/>
            </a:pPr>
            <a:endParaRPr lang="th-TH" sz="2800" dirty="0" smtClean="0">
              <a:solidFill>
                <a:schemeClr val="bg1">
                  <a:lumMod val="95000"/>
                </a:schemeClr>
              </a:solidFill>
              <a:latin typeface="Browallia New" pitchFamily="34" charset="-34"/>
              <a:cs typeface="Browallia New" pitchFamily="34" charset="-34"/>
            </a:endParaRPr>
          </a:p>
          <a:p>
            <a:pPr marL="0" indent="0" eaLnBrk="1" hangingPunct="1">
              <a:buFontTx/>
              <a:buNone/>
            </a:pPr>
            <a:endParaRPr lang="th-TH" sz="2800" dirty="0" smtClean="0">
              <a:solidFill>
                <a:schemeClr val="bg1">
                  <a:lumMod val="95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ดาว 5 แฉก 3"/>
          <p:cNvSpPr/>
          <p:nvPr/>
        </p:nvSpPr>
        <p:spPr bwMode="auto">
          <a:xfrm>
            <a:off x="323528" y="4221088"/>
            <a:ext cx="285720" cy="285752"/>
          </a:xfrm>
          <a:prstGeom prst="star5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00662" y="6381328"/>
            <a:ext cx="3643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dirty="0" smtClean="0">
                <a:solidFill>
                  <a:schemeClr val="bg1"/>
                </a:solidFill>
              </a:rPr>
              <a:t>งานพัสดุคณะวิศวกรรมศาสตร์ มน.</a:t>
            </a:r>
            <a:r>
              <a:rPr lang="th-TH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0 5596 4014</a:t>
            </a:r>
            <a:endParaRPr lang="en-US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" name="ดาว 5 แฉก 5"/>
          <p:cNvSpPr/>
          <p:nvPr/>
        </p:nvSpPr>
        <p:spPr bwMode="auto">
          <a:xfrm>
            <a:off x="179512" y="1124744"/>
            <a:ext cx="285720" cy="285752"/>
          </a:xfrm>
          <a:prstGeom prst="star5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ดาว 5 แฉก 6"/>
          <p:cNvSpPr/>
          <p:nvPr/>
        </p:nvSpPr>
        <p:spPr bwMode="auto">
          <a:xfrm>
            <a:off x="251520" y="2708920"/>
            <a:ext cx="285720" cy="285752"/>
          </a:xfrm>
          <a:prstGeom prst="star5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 bwMode="ltGray">
          <a:xfrm>
            <a:off x="857224" y="214290"/>
            <a:ext cx="7772400" cy="866764"/>
          </a:xfrm>
        </p:spPr>
        <p:txBody>
          <a:bodyPr/>
          <a:lstStyle/>
          <a:p>
            <a:pPr algn="ctr" eaLnBrk="1" hangingPunct="1"/>
            <a:r>
              <a:rPr lang="th-TH" sz="4400" dirty="0" smtClean="0">
                <a:latin typeface="Browallia New" pitchFamily="34" charset="-34"/>
                <a:cs typeface="Browallia New" pitchFamily="34" charset="-34"/>
              </a:rPr>
              <a:t>การดำเนินการจัดซื้อ/จ้าง วัสดุโครงการ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1071546"/>
            <a:ext cx="9144000" cy="5786454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    </a:t>
            </a:r>
            <a:r>
              <a:rPr lang="th-TH" sz="2800" dirty="0" smtClean="0">
                <a:solidFill>
                  <a:schemeClr val="bg1"/>
                </a:solidFill>
              </a:rPr>
              <a:t> </a:t>
            </a:r>
            <a:r>
              <a:rPr lang="th-TH" sz="2800" i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การจ้างพิมพ์โปสเตอร์, ไวนิล, จ้างถ่ายเอกสาร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	- จ้างตั้งแต่ 5,000.-บาท ขึ้นไป ให้ขอใบเสนอราคาร้านค้ามาด้วย และต้องนำเอกสารกลับไปให้ร้านฯ เซ็นใบสั่งจ้าง (บิลเงินสด, ใบเสร็จรับเงิน)</a:t>
            </a:r>
          </a:p>
          <a:p>
            <a:pPr marL="0" indent="0" eaLnBrk="1" hangingPunct="1">
              <a:buFontTx/>
              <a:buNone/>
            </a:pPr>
            <a:r>
              <a:rPr lang="th-TH" sz="2800" dirty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   </a:t>
            </a:r>
            <a:r>
              <a:rPr lang="th-TH" sz="2800" i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ค่าเช่าต่าง ๆ (ค่าเช่าเครื่องเสียง, เช่าเต็นท์, </a:t>
            </a:r>
            <a:r>
              <a:rPr lang="th-TH" sz="2800" i="1" dirty="0" err="1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เช่าบูธ</a:t>
            </a:r>
            <a:r>
              <a:rPr lang="th-TH" sz="2800" i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ฯลฯ)</a:t>
            </a:r>
          </a:p>
          <a:p>
            <a:pPr marL="0" indent="0" eaLnBrk="1" hangingPunct="1">
              <a:buFontTx/>
              <a:buNone/>
            </a:pPr>
            <a:r>
              <a:rPr lang="th-TH" sz="2800" dirty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	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- ใบสำคัญรับเงิน, บิลเงินสด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    </a:t>
            </a:r>
            <a:r>
              <a:rPr lang="th-TH" sz="2800" i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ค่าเช่ารถ</a:t>
            </a:r>
          </a:p>
          <a:p>
            <a:pPr marL="0" indent="0" eaLnBrk="1" hangingPunct="1">
              <a:buFontTx/>
              <a:buNone/>
            </a:pPr>
            <a:r>
              <a:rPr lang="th-TH" sz="2800" dirty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	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- สำเนาทะเบียนรถ (</a:t>
            </a:r>
            <a:r>
              <a:rPr lang="th-TH" sz="2800" u="sng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รถรับจ้างไม่ประจำทางเท่านั้น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), หนังสือจดทะเบียนอนุญาตประกอบกิจการขนส่ง, สำเนาบัตรประจำตัวเจ้าของรถ, สำเนาใบขับขี่ของพนักงานขับรถ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(บิลเงินสด/ใบเสร็จรับเงิน/ใบสำคัญรับเงิน)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00662" y="6381328"/>
            <a:ext cx="3643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dirty="0" smtClean="0">
                <a:solidFill>
                  <a:schemeClr val="bg1"/>
                </a:solidFill>
              </a:rPr>
              <a:t>งานพัสดุคณะวิศวกรรมศาสตร์ มน.</a:t>
            </a:r>
            <a:r>
              <a:rPr lang="th-TH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0 5596 4014</a:t>
            </a:r>
            <a:endParaRPr lang="en-US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" name="ดาว 5 แฉก 5"/>
          <p:cNvSpPr/>
          <p:nvPr/>
        </p:nvSpPr>
        <p:spPr bwMode="auto">
          <a:xfrm>
            <a:off x="179512" y="1124744"/>
            <a:ext cx="285720" cy="285752"/>
          </a:xfrm>
          <a:prstGeom prst="star5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ดาว 5 แฉก 7"/>
          <p:cNvSpPr/>
          <p:nvPr/>
        </p:nvSpPr>
        <p:spPr bwMode="auto">
          <a:xfrm>
            <a:off x="228507" y="2564904"/>
            <a:ext cx="285720" cy="285752"/>
          </a:xfrm>
          <a:prstGeom prst="star5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ดาว 5 แฉก 8"/>
          <p:cNvSpPr/>
          <p:nvPr/>
        </p:nvSpPr>
        <p:spPr bwMode="auto">
          <a:xfrm>
            <a:off x="238047" y="3645024"/>
            <a:ext cx="285720" cy="285752"/>
          </a:xfrm>
          <a:prstGeom prst="star5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76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 bwMode="ltGray">
          <a:xfrm>
            <a:off x="857224" y="214290"/>
            <a:ext cx="7772400" cy="866764"/>
          </a:xfrm>
        </p:spPr>
        <p:txBody>
          <a:bodyPr/>
          <a:lstStyle/>
          <a:p>
            <a:pPr algn="ctr" eaLnBrk="1" hangingPunct="1"/>
            <a:r>
              <a:rPr lang="th-TH" sz="4400" dirty="0" smtClean="0">
                <a:latin typeface="Browallia New" pitchFamily="34" charset="-34"/>
                <a:cs typeface="Browallia New" pitchFamily="34" charset="-34"/>
              </a:rPr>
              <a:t>การจัดทำเอกสารสำหรับเคลียร์โครงการ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1071546"/>
            <a:ext cx="9144000" cy="5786454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indent="0" eaLnBrk="1" hangingPunct="1">
              <a:buFontTx/>
              <a:buNone/>
            </a:pPr>
            <a:r>
              <a:rPr lang="th-TH" sz="24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	</a:t>
            </a:r>
            <a:endParaRPr lang="th-TH" sz="2800" dirty="0" smtClean="0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43808" y="1268760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dirty="0" smtClean="0">
                <a:solidFill>
                  <a:schemeClr val="bg1"/>
                </a:solidFill>
              </a:rPr>
              <a:t>ขั้นตอนการจัดทำเอกสาร</a:t>
            </a:r>
            <a:endParaRPr lang="th-TH" sz="3200" dirty="0">
              <a:solidFill>
                <a:schemeClr val="bg1"/>
              </a:solidFill>
            </a:endParaRPr>
          </a:p>
        </p:txBody>
      </p:sp>
      <p:sp>
        <p:nvSpPr>
          <p:cNvPr id="11" name="แผนผังลําดับงาน: กระบวนการสำรอง 10"/>
          <p:cNvSpPr/>
          <p:nvPr/>
        </p:nvSpPr>
        <p:spPr bwMode="auto">
          <a:xfrm>
            <a:off x="395536" y="2636912"/>
            <a:ext cx="1728192" cy="1800200"/>
          </a:xfrm>
          <a:prstGeom prst="flowChartAlternateProcess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kx="-3284103" algn="b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Browallia New" pitchFamily="34" charset="-34"/>
              <a:cs typeface="Browallia New" pitchFamily="34" charset="-34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Browallia New" pitchFamily="34" charset="-34"/>
                <a:cs typeface="Browallia New" pitchFamily="34" charset="-34"/>
              </a:rPr>
              <a:t>ขออนุมัติโครงการ</a:t>
            </a:r>
          </a:p>
        </p:txBody>
      </p:sp>
      <p:sp>
        <p:nvSpPr>
          <p:cNvPr id="12" name="แผนผังลําดับงาน: กระบวนการสำรอง 11"/>
          <p:cNvSpPr/>
          <p:nvPr/>
        </p:nvSpPr>
        <p:spPr bwMode="auto">
          <a:xfrm>
            <a:off x="3275856" y="2708920"/>
            <a:ext cx="1944216" cy="1800200"/>
          </a:xfrm>
          <a:prstGeom prst="flowChartAlternateProcess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kx="-3284103" algn="b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Browallia New" pitchFamily="34" charset="-34"/>
                <a:cs typeface="Browallia New" pitchFamily="34" charset="-34"/>
              </a:rPr>
              <a:t>ดำเนินการจัดซื้อวัสดุสำหรับใช้ในโครงการ</a:t>
            </a:r>
            <a:r>
              <a:rPr kumimoji="0" lang="th-TH" sz="20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Browallia New" pitchFamily="34" charset="-34"/>
                <a:cs typeface="Browallia New" pitchFamily="34" charset="-34"/>
              </a:rPr>
              <a:t> (ระบุวันที่หลังจากได้รับอนุมัติแต่ไม่เกินวันจัดโครงการ)</a:t>
            </a:r>
            <a:endParaRPr kumimoji="0" lang="th-TH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3" name="แผนผังลําดับงาน: กระบวนการสำรอง 12"/>
          <p:cNvSpPr/>
          <p:nvPr/>
        </p:nvSpPr>
        <p:spPr bwMode="auto">
          <a:xfrm>
            <a:off x="6300192" y="2708920"/>
            <a:ext cx="2088232" cy="1728192"/>
          </a:xfrm>
          <a:prstGeom prst="flowChartAlternateProcess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kx="-3284103" algn="b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Browallia New" pitchFamily="34" charset="-34"/>
              <a:cs typeface="Browallia New" pitchFamily="34" charset="-34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Browallia New" pitchFamily="34" charset="-34"/>
                <a:cs typeface="Browallia New" pitchFamily="34" charset="-34"/>
              </a:rPr>
              <a:t>ส่งเอกสารเคลียร์โครงการ (1 อาทิตย์  หลังเสร็จสิ้นโครงการ)</a:t>
            </a:r>
          </a:p>
        </p:txBody>
      </p:sp>
      <p:sp>
        <p:nvSpPr>
          <p:cNvPr id="14" name="ลูกศรขวา 13"/>
          <p:cNvSpPr/>
          <p:nvPr/>
        </p:nvSpPr>
        <p:spPr bwMode="auto">
          <a:xfrm>
            <a:off x="5292080" y="3429000"/>
            <a:ext cx="864096" cy="432048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kx="-3284103" algn="b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ลูกศรขวา 14"/>
          <p:cNvSpPr/>
          <p:nvPr/>
        </p:nvSpPr>
        <p:spPr bwMode="auto">
          <a:xfrm>
            <a:off x="2267744" y="3501008"/>
            <a:ext cx="864096" cy="432048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kx="-3284103" algn="b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00662" y="6381328"/>
            <a:ext cx="3643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dirty="0" smtClean="0">
                <a:solidFill>
                  <a:schemeClr val="bg1"/>
                </a:solidFill>
              </a:rPr>
              <a:t>งานพัสดุคณะวิศวกรรมศาสตร์ มน.</a:t>
            </a:r>
            <a:r>
              <a:rPr lang="th-TH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0 5596 4014</a:t>
            </a:r>
            <a:endParaRPr lang="en-US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 bwMode="ltGray">
          <a:xfrm>
            <a:off x="857224" y="214290"/>
            <a:ext cx="7772400" cy="866764"/>
          </a:xfrm>
        </p:spPr>
        <p:txBody>
          <a:bodyPr/>
          <a:lstStyle/>
          <a:p>
            <a:pPr algn="ctr" eaLnBrk="1" hangingPunct="1"/>
            <a:r>
              <a:rPr lang="th-TH" sz="4400" dirty="0" smtClean="0">
                <a:latin typeface="Browallia New" pitchFamily="34" charset="-34"/>
                <a:cs typeface="Browallia New" pitchFamily="34" charset="-34"/>
              </a:rPr>
              <a:t>เอกสารที่ใช้สำหรับเคลียร์โครงการ (จัดซื้อวัสดุ)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1071546"/>
            <a:ext cx="9144000" cy="5786454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    </a:t>
            </a:r>
            <a:r>
              <a:rPr lang="th-TH" sz="2800" dirty="0" smtClean="0">
                <a:solidFill>
                  <a:schemeClr val="bg1"/>
                </a:solidFill>
              </a:rPr>
              <a:t> 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	</a:t>
            </a:r>
            <a:r>
              <a:rPr lang="th-TH" sz="36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ประกอบด้วย</a:t>
            </a:r>
          </a:p>
          <a:p>
            <a:pPr marL="0" indent="0" eaLnBrk="1" hangingPunct="1">
              <a:buFontTx/>
              <a:buNone/>
            </a:pPr>
            <a:r>
              <a:rPr lang="th-TH" sz="36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        1.  สำเนาโครงการ จำนวน 1 ชุด (รับรองสำเนา)</a:t>
            </a:r>
          </a:p>
          <a:p>
            <a:pPr marL="0" indent="0" eaLnBrk="1" hangingPunct="1">
              <a:buFontTx/>
              <a:buNone/>
            </a:pPr>
            <a:r>
              <a:rPr lang="th-TH" sz="36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	   2.  บันทึกข้อความขออนุมัติจัดซื้อ/จัดจ้าง (ตามแบบฟอร์ม) </a:t>
            </a:r>
            <a:r>
              <a:rPr lang="th-TH" sz="3600" u="sng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โดย</a:t>
            </a:r>
            <a:r>
              <a:rPr lang="th-TH" sz="36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1 บิลต้องไม่เกิน 5,000.-บาท *ถ้าเกิน/มีเจ้าหนี้ 1 ราย เกิน </a:t>
            </a:r>
          </a:p>
          <a:p>
            <a:pPr marL="0" indent="0" eaLnBrk="1" hangingPunct="1">
              <a:buFontTx/>
              <a:buNone/>
            </a:pPr>
            <a:r>
              <a:rPr lang="th-TH" sz="36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5,000.-บาท) ให้แยกเอกสารออกมาอีก 1 เรื่อง* เฉพาะราย</a:t>
            </a:r>
            <a:endParaRPr lang="th-TH" sz="3600" u="sng" dirty="0" smtClean="0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  <a:p>
            <a:pPr marL="0" indent="0" eaLnBrk="1" hangingPunct="1">
              <a:buFontTx/>
              <a:buNone/>
            </a:pPr>
            <a:r>
              <a:rPr lang="th-TH" sz="36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         3. บิลทั้งหมดของโครงการ วงเงินไม่เกินที่ได้รับจัดสรรและให้</a:t>
            </a:r>
          </a:p>
          <a:p>
            <a:pPr marL="0" indent="0" eaLnBrk="1" hangingPunct="1">
              <a:buFontTx/>
              <a:buNone/>
            </a:pPr>
            <a:r>
              <a:rPr lang="th-TH" sz="36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แจ้งวงเงินที่ใช้ได้สำหรับกรณีที่มีค่าใช้จ่ายอยู่หลายส่วน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         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     </a:t>
            </a:r>
          </a:p>
          <a:p>
            <a:pPr marL="0" indent="0" eaLnBrk="1" hangingPunct="1">
              <a:buFontTx/>
              <a:buNone/>
            </a:pPr>
            <a:endParaRPr lang="th-TH" sz="2800" dirty="0" smtClean="0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00662" y="6381328"/>
            <a:ext cx="3643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dirty="0" smtClean="0">
                <a:solidFill>
                  <a:schemeClr val="bg1"/>
                </a:solidFill>
              </a:rPr>
              <a:t>งานพัสดุคณะวิศวกรรมศาสตร์ มน.</a:t>
            </a:r>
            <a:r>
              <a:rPr lang="th-TH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0 5596 4014</a:t>
            </a:r>
            <a:endParaRPr lang="en-US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" name="ดาว 5 แฉก 5"/>
          <p:cNvSpPr/>
          <p:nvPr/>
        </p:nvSpPr>
        <p:spPr bwMode="auto">
          <a:xfrm>
            <a:off x="395536" y="1628800"/>
            <a:ext cx="285720" cy="285752"/>
          </a:xfrm>
          <a:prstGeom prst="star5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 bwMode="ltGray">
          <a:xfrm>
            <a:off x="857224" y="214290"/>
            <a:ext cx="7772400" cy="866764"/>
          </a:xfrm>
        </p:spPr>
        <p:txBody>
          <a:bodyPr/>
          <a:lstStyle/>
          <a:p>
            <a:pPr algn="ctr" eaLnBrk="1" hangingPunct="1"/>
            <a:r>
              <a:rPr lang="th-TH" sz="4400" dirty="0" smtClean="0">
                <a:latin typeface="Browallia New" pitchFamily="34" charset="-34"/>
                <a:cs typeface="Browallia New" pitchFamily="34" charset="-34"/>
              </a:rPr>
              <a:t>การตรวจสอบความถูกต้องของใบเสร็จรับเงิน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1071546"/>
            <a:ext cx="9144000" cy="5786454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    </a:t>
            </a:r>
            <a:r>
              <a:rPr lang="th-TH" sz="2800" dirty="0" smtClean="0">
                <a:solidFill>
                  <a:schemeClr val="bg1"/>
                </a:solidFill>
              </a:rPr>
              <a:t> 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ใบเสร็จรับเงิน/บิลเงินสด ประกอบไปด้วย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     - ชื่อผู้ขาย (บริษัท, ห้าง, ร้าน) ใบเสร็จแบบสำเร็จรูป/ใช้ตรายางร้านประทับ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     - เลขที่ใบเสร็จ, เล่มที่ (ถ้ามี) **ลงวันที่ (ให้สอดคล้องกับระยะเวลาของโครงการ)**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     - ชื่อรายการและจำนวนเงิน (ครบถ้วนและถูกต้อง) ตามรายการที่จัดซื้อ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     - ระบุหน่วยนับให้ชัดเจน, ลงชื่อผู้รับสินค้าให้เรียบร้อย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4800" u="sng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ห้าม</a:t>
            </a:r>
            <a:r>
              <a:rPr lang="en-US" sz="44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** </a:t>
            </a:r>
            <a:r>
              <a:rPr lang="th-TH" sz="44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ขีดลบ, ขูด, ฆ่า ในใบเสร็จ (กรณีที่มีการแก้ไขให้ผู้ขายเซ็นชื่อกำกับมาด้วยทุกครั้ง, ผู้ขายที่ใช้บิลเงินสดให้ประทับตรา/เขียนชื่อร้านมาด้วย/ถ้าไม่มีชื่อร้านให้แนบสำเนาบัตรประชนมาด้วย 1 ใบ พร้อมรับรองสำเนา</a:t>
            </a:r>
          </a:p>
          <a:p>
            <a:pPr marL="0" indent="0" eaLnBrk="1" hangingPunct="1">
              <a:buFontTx/>
              <a:buNone/>
            </a:pPr>
            <a:endParaRPr lang="th-TH" sz="2800" dirty="0" smtClean="0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  <a:p>
            <a:pPr marL="0" indent="0" eaLnBrk="1" hangingPunct="1">
              <a:buFontTx/>
              <a:buNone/>
            </a:pPr>
            <a:endParaRPr lang="th-TH" sz="2800" dirty="0" smtClean="0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00662" y="6381328"/>
            <a:ext cx="3643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dirty="0" smtClean="0">
                <a:solidFill>
                  <a:schemeClr val="bg1"/>
                </a:solidFill>
              </a:rPr>
              <a:t>งานพัสดุคณะวิศวกรรมศาสตร์ มน.</a:t>
            </a:r>
            <a:r>
              <a:rPr lang="th-TH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0 5596 4014</a:t>
            </a:r>
            <a:endParaRPr lang="en-US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" name="ดาว 5 แฉก 5"/>
          <p:cNvSpPr/>
          <p:nvPr/>
        </p:nvSpPr>
        <p:spPr bwMode="auto">
          <a:xfrm>
            <a:off x="251520" y="1196752"/>
            <a:ext cx="285720" cy="285752"/>
          </a:xfrm>
          <a:prstGeom prst="star5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 bwMode="ltGray">
          <a:xfrm>
            <a:off x="857224" y="214290"/>
            <a:ext cx="7772400" cy="866764"/>
          </a:xfrm>
        </p:spPr>
        <p:txBody>
          <a:bodyPr/>
          <a:lstStyle/>
          <a:p>
            <a:pPr algn="ctr" eaLnBrk="1" hangingPunct="1"/>
            <a:r>
              <a:rPr lang="th-TH" sz="4400" dirty="0" smtClean="0">
                <a:latin typeface="Browallia New" pitchFamily="34" charset="-34"/>
                <a:cs typeface="Browallia New" pitchFamily="34" charset="-34"/>
              </a:rPr>
              <a:t>ข้อควรระวัง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1071546"/>
            <a:ext cx="9144000" cy="5786454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    </a:t>
            </a:r>
            <a:r>
              <a:rPr lang="th-TH" sz="2800" dirty="0" smtClean="0">
                <a:solidFill>
                  <a:schemeClr val="bg1"/>
                </a:solidFill>
              </a:rPr>
              <a:t> 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	ใบเสร็จรับเงิน/บิลเงินสด </a:t>
            </a:r>
            <a:r>
              <a:rPr lang="th-TH" sz="2800" b="1" u="sng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ห้าม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มีการขูดลบ, ขีดฆ่า ไม่มีผู้รับสินค้า รายการ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ไม่ครบถ้วน, รวมเงินผิด (ต้องดำเนินการติดต่อร้านค้าเพื่อขอแก้ไข/จัดทำบิลใหม่เท่านั้น)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        จัดซื้อวัสดุที่ไม่อยู่ในประเภทที่ขอไว้ในโครงการ (ปรับในตัวโครงการให้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สอดคล้องกัน/ยกเลิกการจัดซื้อรายการนั้น (กรณีไม่สามารถเปลี่ยนแปลงได้)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        ห้ามจัดซื้อวัสดุคงทน/ครุภัณฑ์มูลค่าต่ำกว่าเกณฑ์</a:t>
            </a:r>
          </a:p>
          <a:p>
            <a:pPr marL="0" indent="0" eaLnBrk="1" hangingPunct="1">
              <a:buFontTx/>
              <a:buNone/>
            </a:pPr>
            <a:r>
              <a:rPr lang="th-TH" sz="2800" dirty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        เคลียร์เอกสารโครงการไม่เกิน 1สัปดาห์ (ผู้ยืมเงินจะถูกหักเงินเดือนตั้งแต่ 30 วัน นับตั้งแต่วันครบกำหนดยืมเงิน)</a:t>
            </a:r>
          </a:p>
          <a:p>
            <a:pPr marL="0" indent="0" eaLnBrk="1" hangingPunct="1">
              <a:buFontTx/>
              <a:buNone/>
            </a:pPr>
            <a:endParaRPr lang="th-TH" sz="2800" dirty="0" smtClean="0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00662" y="6381328"/>
            <a:ext cx="3643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dirty="0" smtClean="0">
                <a:solidFill>
                  <a:schemeClr val="bg1"/>
                </a:solidFill>
              </a:rPr>
              <a:t>งานพัสดุคณะวิศวกรรมศาสตร์ มน.</a:t>
            </a:r>
            <a:r>
              <a:rPr lang="th-TH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0 5596 4014</a:t>
            </a:r>
            <a:endParaRPr lang="en-US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" name="ดาว 5 แฉก 5"/>
          <p:cNvSpPr/>
          <p:nvPr/>
        </p:nvSpPr>
        <p:spPr bwMode="auto">
          <a:xfrm>
            <a:off x="395536" y="1628800"/>
            <a:ext cx="285720" cy="285752"/>
          </a:xfrm>
          <a:prstGeom prst="star5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ดาว 5 แฉก 6"/>
          <p:cNvSpPr/>
          <p:nvPr/>
        </p:nvSpPr>
        <p:spPr bwMode="auto">
          <a:xfrm>
            <a:off x="450179" y="2699054"/>
            <a:ext cx="285720" cy="285752"/>
          </a:xfrm>
          <a:prstGeom prst="star5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ดาว 5 แฉก 7"/>
          <p:cNvSpPr/>
          <p:nvPr/>
        </p:nvSpPr>
        <p:spPr bwMode="auto">
          <a:xfrm>
            <a:off x="538396" y="4243400"/>
            <a:ext cx="285720" cy="285752"/>
          </a:xfrm>
          <a:prstGeom prst="star5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ดาว 5 แฉก 8"/>
          <p:cNvSpPr/>
          <p:nvPr/>
        </p:nvSpPr>
        <p:spPr bwMode="auto">
          <a:xfrm>
            <a:off x="539552" y="3699186"/>
            <a:ext cx="285720" cy="285752"/>
          </a:xfrm>
          <a:prstGeom prst="star5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 bwMode="ltGray">
          <a:xfrm>
            <a:off x="857224" y="214290"/>
            <a:ext cx="7772400" cy="866764"/>
          </a:xfrm>
        </p:spPr>
        <p:txBody>
          <a:bodyPr/>
          <a:lstStyle/>
          <a:p>
            <a:pPr algn="ctr" eaLnBrk="1" hangingPunct="1"/>
            <a:r>
              <a:rPr lang="th-TH" sz="4400" dirty="0" smtClean="0">
                <a:latin typeface="Browallia New" pitchFamily="34" charset="-34"/>
                <a:cs typeface="Browallia New" pitchFamily="34" charset="-34"/>
              </a:rPr>
              <a:t>ข้อควรระวัง (ต่อ)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1071546"/>
            <a:ext cx="9144000" cy="5786454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    </a:t>
            </a:r>
            <a:r>
              <a:rPr lang="th-TH" sz="2800" dirty="0" smtClean="0">
                <a:solidFill>
                  <a:schemeClr val="bg1"/>
                </a:solidFill>
              </a:rPr>
              <a:t> 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	ส่งเอกสารเบิกจ่ายเงินไม่เกินวันที่ 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1 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ของเดือน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ถัดไป </a:t>
            </a:r>
            <a:endParaRPr lang="th-TH" sz="2800" dirty="0" smtClean="0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  <a:p>
            <a:pPr marL="0" indent="0" eaLnBrk="1" hangingPunct="1">
              <a:buFontTx/>
              <a:buNone/>
            </a:pPr>
            <a:r>
              <a:rPr lang="en-US" sz="2800" b="1" u="sng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EX</a:t>
            </a:r>
            <a:r>
              <a:rPr lang="en-US" sz="28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โครงการเริ่มตั้งแต่วันที่ 15 กรกฎาคม 2564 – 15 สิงหาคม 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2564 ส่ง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เอกสาร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เบิกจ่ายเงินวันที่ 1 กันยายน 2564 บิลที่ออกตั้งแต่เดือนกรกฎาคม 2564 จะไม่สามารถบันทึกรายการในระบบบัญชี 3 มิติ ได้ (ต้องขออนุมัติอธิการบดีเพื่อขอบันทึกรายการ)</a:t>
            </a:r>
          </a:p>
          <a:p>
            <a:pPr marL="0" indent="0" eaLnBrk="1" hangingPunct="1">
              <a:buFontTx/>
              <a:buNone/>
            </a:pPr>
            <a:r>
              <a:rPr lang="th-TH" sz="2800" b="1" u="sng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สิ่งที่ควรทำ</a:t>
            </a:r>
            <a:r>
              <a:rPr lang="th-TH" sz="28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</a:t>
            </a:r>
          </a:p>
          <a:p>
            <a:pPr marL="0" indent="0" eaLnBrk="1" hangingPunct="1">
              <a:buFontTx/>
              <a:buNone/>
            </a:pPr>
            <a:r>
              <a:rPr lang="th-TH" sz="2800" b="1" dirty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	</a:t>
            </a:r>
            <a:r>
              <a:rPr lang="th-TH" sz="28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-  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ช่วงที่ 1 หลังจากขออนุมัติโครงการสามารถซื้อของได้ตั้งแต่ 15 ก.ค.64- 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31 ก.ค.64 ส่งเอกสารมาบันทึกรายการก่อน*ภายในวันที่ 1 ส.ค. 2564* (จะส่งในส่วนของเดือนส.ค.2564 มาด้วยก็ได้)</a:t>
            </a:r>
          </a:p>
          <a:p>
            <a:pPr marL="0" indent="0" eaLnBrk="1" hangingPunct="1">
              <a:buFontTx/>
              <a:buNone/>
            </a:pPr>
            <a:r>
              <a:rPr lang="th-TH" sz="2800" b="1" dirty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	</a:t>
            </a:r>
            <a:r>
              <a:rPr lang="th-TH" sz="28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-  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ช่วงสุดท้าย สามารถ</a:t>
            </a:r>
            <a:r>
              <a:rPr lang="th-TH" sz="2800" dirty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ซื้อของได้ตั้งแต่ 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1 – 15 ส.ค.2564 *ส่ง</a:t>
            </a:r>
            <a:r>
              <a:rPr lang="th-TH" sz="2800" dirty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เอกสารมา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เคลียร์ภายใน</a:t>
            </a:r>
            <a:r>
              <a:rPr lang="th-TH" sz="2800" dirty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วันที่ 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1 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ก.ย. 2564* </a:t>
            </a:r>
            <a:r>
              <a:rPr lang="th-TH" sz="2800" dirty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(เรียบร้อยแล้วรวบรวม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เอกสารเคลียร์เงินยืม)</a:t>
            </a:r>
          </a:p>
          <a:p>
            <a:pPr marL="0" indent="0" eaLnBrk="1" hangingPunct="1">
              <a:buFontTx/>
              <a:buNone/>
            </a:pPr>
            <a:r>
              <a:rPr lang="th-TH" sz="2800" u="sng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หมายเหตุ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เคลียร์ครั้งสุดท้ายรวมค่าใช้จ่ายทั้งหมดของโครงการ</a:t>
            </a:r>
            <a:endParaRPr lang="th-TH" sz="2800" dirty="0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  <a:p>
            <a:pPr marL="0" indent="0" eaLnBrk="1" hangingPunct="1">
              <a:buFontTx/>
              <a:buNone/>
            </a:pPr>
            <a:endParaRPr lang="th-TH" sz="2800" dirty="0" smtClean="0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  <a:p>
            <a:pPr marL="0" indent="0" eaLnBrk="1" hangingPunct="1">
              <a:buFontTx/>
              <a:buNone/>
            </a:pPr>
            <a:endParaRPr lang="th-TH" sz="2800" b="1" dirty="0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  <a:p>
            <a:pPr marL="0" indent="0" eaLnBrk="1" hangingPunct="1">
              <a:buFontTx/>
              <a:buNone/>
            </a:pPr>
            <a:endParaRPr lang="th-TH" sz="2800" b="1" dirty="0" smtClean="0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  <a:p>
            <a:pPr marL="0" indent="0" eaLnBrk="1" hangingPunct="1">
              <a:buFontTx/>
              <a:buNone/>
            </a:pPr>
            <a:endParaRPr lang="th-TH" sz="2800" u="sng" dirty="0" smtClean="0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00662" y="6381328"/>
            <a:ext cx="3643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dirty="0" smtClean="0">
                <a:solidFill>
                  <a:schemeClr val="bg1"/>
                </a:solidFill>
              </a:rPr>
              <a:t>งานพัสดุคณะวิศวกรรมศาสตร์ มน.</a:t>
            </a:r>
            <a:r>
              <a:rPr lang="th-TH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0 5596 4014</a:t>
            </a:r>
            <a:endParaRPr lang="en-US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" name="ดาว 5 แฉก 5"/>
          <p:cNvSpPr/>
          <p:nvPr/>
        </p:nvSpPr>
        <p:spPr bwMode="auto">
          <a:xfrm>
            <a:off x="571504" y="1196752"/>
            <a:ext cx="285720" cy="285752"/>
          </a:xfrm>
          <a:prstGeom prst="star5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56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 bwMode="ltGray">
          <a:xfrm>
            <a:off x="857224" y="214290"/>
            <a:ext cx="7772400" cy="866764"/>
          </a:xfrm>
        </p:spPr>
        <p:txBody>
          <a:bodyPr/>
          <a:lstStyle/>
          <a:p>
            <a:pPr algn="ctr" eaLnBrk="1" hangingPunct="1"/>
            <a:r>
              <a:rPr lang="th-TH" sz="4400" dirty="0" smtClean="0">
                <a:latin typeface="Browallia New" pitchFamily="34" charset="-34"/>
                <a:cs typeface="Browallia New" pitchFamily="34" charset="-34"/>
              </a:rPr>
              <a:t>ระยะเวลาการจัดทำเอกสารจนถึงส่งเบิกเงิน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967820"/>
            <a:ext cx="9144000" cy="5786454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514350" indent="-514350" eaLnBrk="1" hangingPunct="1">
              <a:buNone/>
            </a:pPr>
            <a:endParaRPr lang="th-TH" dirty="0" smtClean="0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  <a:p>
            <a:pPr marL="0" indent="0" eaLnBrk="1" hangingPunct="1">
              <a:buFontTx/>
              <a:buNone/>
            </a:pPr>
            <a:endParaRPr lang="th-TH" sz="2800" dirty="0" smtClean="0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3" name="สี่เหลี่ยมผืนผ้ามุมมน 2"/>
          <p:cNvSpPr/>
          <p:nvPr/>
        </p:nvSpPr>
        <p:spPr bwMode="auto">
          <a:xfrm>
            <a:off x="539552" y="1552300"/>
            <a:ext cx="1584176" cy="940596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kx="-3284103" algn="b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Browallia New" panose="020B0604020202020204" pitchFamily="34" charset="-34"/>
                <a:cs typeface="Browallia New" panose="020B0604020202020204" pitchFamily="34" charset="-34"/>
              </a:rPr>
              <a:t>รับเอกสารจากชมรม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7" name="สี่เหลี่ยมผืนผ้ามุมมน 6"/>
          <p:cNvSpPr/>
          <p:nvPr/>
        </p:nvSpPr>
        <p:spPr bwMode="auto">
          <a:xfrm>
            <a:off x="539552" y="2944646"/>
            <a:ext cx="1584176" cy="916401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kx="-3284103" algn="b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Browallia New" panose="020B0604020202020204" pitchFamily="34" charset="-34"/>
                <a:cs typeface="Browallia New" panose="020B0604020202020204" pitchFamily="34" charset="-34"/>
              </a:rPr>
              <a:t>จัดทำเอกสารในระบบ 3 มิติ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8" name="สี่เหลี่ยมผืนผ้ามุมมน 7"/>
          <p:cNvSpPr/>
          <p:nvPr/>
        </p:nvSpPr>
        <p:spPr bwMode="auto">
          <a:xfrm>
            <a:off x="539552" y="4783458"/>
            <a:ext cx="1584176" cy="949797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kx="-3284103" algn="b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Browallia New" panose="020B0604020202020204" pitchFamily="34" charset="-34"/>
                <a:cs typeface="Browallia New" panose="020B0604020202020204" pitchFamily="34" charset="-34"/>
              </a:rPr>
              <a:t>ส่งกลับชมรมเซ็น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9" name="สี่เหลี่ยมผืนผ้ามุมมน 8"/>
          <p:cNvSpPr/>
          <p:nvPr/>
        </p:nvSpPr>
        <p:spPr bwMode="auto">
          <a:xfrm>
            <a:off x="4679321" y="1448078"/>
            <a:ext cx="1584176" cy="1044817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kx="-3284103" algn="b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Browallia New" panose="020B0604020202020204" pitchFamily="34" charset="-34"/>
                <a:cs typeface="Browallia New" panose="020B0604020202020204" pitchFamily="34" charset="-34"/>
              </a:rPr>
              <a:t>เสนอเซ็น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10" name="สี่เหลี่ยมผืนผ้ามุมมน 9"/>
          <p:cNvSpPr/>
          <p:nvPr/>
        </p:nvSpPr>
        <p:spPr bwMode="auto">
          <a:xfrm>
            <a:off x="4743424" y="3138716"/>
            <a:ext cx="1584176" cy="938355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kx="-3284103" algn="b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Browallia New" panose="020B0604020202020204" pitchFamily="34" charset="-34"/>
                <a:cs typeface="Browallia New" panose="020B0604020202020204" pitchFamily="34" charset="-34"/>
              </a:rPr>
              <a:t>ส่งเบิกเงิน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cxnSp>
        <p:nvCxnSpPr>
          <p:cNvPr id="6" name="ลูกศรเชื่อมต่อแบบตรง 5"/>
          <p:cNvCxnSpPr/>
          <p:nvPr/>
        </p:nvCxnSpPr>
        <p:spPr bwMode="auto">
          <a:xfrm>
            <a:off x="1331640" y="2492895"/>
            <a:ext cx="0" cy="45175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>
            <a:outerShdw kx="-3284103" algn="br" rotWithShape="0">
              <a:schemeClr val="bg2">
                <a:alpha val="50000"/>
              </a:schemeClr>
            </a:outerShdw>
          </a:effectLst>
        </p:spPr>
      </p:cxnSp>
      <p:cxnSp>
        <p:nvCxnSpPr>
          <p:cNvPr id="17" name="ลูกศรเชื่อมต่อแบบตรง 16"/>
          <p:cNvCxnSpPr/>
          <p:nvPr/>
        </p:nvCxnSpPr>
        <p:spPr bwMode="auto">
          <a:xfrm>
            <a:off x="1355208" y="3899295"/>
            <a:ext cx="0" cy="45175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>
            <a:outerShdw kx="-3284103" algn="br" rotWithShape="0">
              <a:schemeClr val="bg2">
                <a:alpha val="50000"/>
              </a:schemeClr>
            </a:outerShdw>
          </a:effectLst>
        </p:spPr>
      </p:cxnSp>
      <p:cxnSp>
        <p:nvCxnSpPr>
          <p:cNvPr id="18" name="ลูกศรเชื่อมต่อแบบตรง 17"/>
          <p:cNvCxnSpPr/>
          <p:nvPr/>
        </p:nvCxnSpPr>
        <p:spPr bwMode="auto">
          <a:xfrm>
            <a:off x="5535512" y="2492895"/>
            <a:ext cx="0" cy="45175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>
            <a:outerShdw kx="-3284103" algn="br" rotWithShape="0">
              <a:schemeClr val="bg2">
                <a:alpha val="50000"/>
              </a:schemeClr>
            </a:outerShdw>
          </a:effectLst>
        </p:spPr>
      </p:cxnSp>
      <p:cxnSp>
        <p:nvCxnSpPr>
          <p:cNvPr id="21" name="ลูกศรเชื่อมต่อแบบตรง 20"/>
          <p:cNvCxnSpPr/>
          <p:nvPr/>
        </p:nvCxnSpPr>
        <p:spPr bwMode="auto">
          <a:xfrm>
            <a:off x="1355208" y="4121914"/>
            <a:ext cx="192064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>
            <a:outerShdw kx="-3284103" algn="br" rotWithShape="0">
              <a:schemeClr val="bg2">
                <a:alpha val="50000"/>
              </a:schemeClr>
            </a:outerShdw>
          </a:effectLst>
        </p:spPr>
      </p:cxnSp>
      <p:cxnSp>
        <p:nvCxnSpPr>
          <p:cNvPr id="22" name="ลูกศรเชื่อมต่อแบบตรง 21"/>
          <p:cNvCxnSpPr/>
          <p:nvPr/>
        </p:nvCxnSpPr>
        <p:spPr bwMode="auto">
          <a:xfrm>
            <a:off x="5535512" y="2680485"/>
            <a:ext cx="192064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>
            <a:outerShdw kx="-3284103" algn="br" rotWithShape="0">
              <a:schemeClr val="bg2">
                <a:alpha val="50000"/>
              </a:schemeClr>
            </a:outerShdw>
          </a:effectLst>
        </p:spPr>
      </p:cxnSp>
      <p:sp>
        <p:nvSpPr>
          <p:cNvPr id="19" name="สี่เหลี่ยมผืนผ้า 18"/>
          <p:cNvSpPr/>
          <p:nvPr/>
        </p:nvSpPr>
        <p:spPr bwMode="auto">
          <a:xfrm>
            <a:off x="3315250" y="3899295"/>
            <a:ext cx="912537" cy="451751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kx="-3284103" algn="b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1-3 วัน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สี่เหลี่ยมผืนผ้า 23"/>
          <p:cNvSpPr/>
          <p:nvPr/>
        </p:nvSpPr>
        <p:spPr bwMode="auto">
          <a:xfrm>
            <a:off x="7565256" y="2454609"/>
            <a:ext cx="912537" cy="451751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kx="-3284103" algn="b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1-3 วัน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 bwMode="ltGray">
          <a:xfrm>
            <a:off x="857224" y="214290"/>
            <a:ext cx="7772400" cy="866764"/>
          </a:xfrm>
        </p:spPr>
        <p:txBody>
          <a:bodyPr/>
          <a:lstStyle/>
          <a:p>
            <a:pPr algn="ctr" eaLnBrk="1" hangingPunct="1"/>
            <a:endParaRPr lang="th-TH" sz="4400" dirty="0" smtClean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1071546"/>
            <a:ext cx="9144000" cy="5786454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514350" indent="-514350" eaLnBrk="1" hangingPunct="1">
              <a:buNone/>
            </a:pPr>
            <a:endParaRPr lang="th-TH" dirty="0" smtClean="0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  <a:p>
            <a:pPr marL="0" indent="0" eaLnBrk="1" hangingPunct="1">
              <a:buFontTx/>
              <a:buNone/>
            </a:pPr>
            <a:endParaRPr lang="th-TH" sz="2800" dirty="0" smtClean="0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7704" y="2348880"/>
            <a:ext cx="59046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6000" dirty="0" smtClean="0">
                <a:solidFill>
                  <a:schemeClr val="bg1"/>
                </a:solidFill>
              </a:rPr>
              <a:t>งานพัสดุ</a:t>
            </a:r>
          </a:p>
          <a:p>
            <a:pPr algn="ctr"/>
            <a:r>
              <a:rPr lang="th-TH" sz="6000" dirty="0" smtClean="0">
                <a:solidFill>
                  <a:schemeClr val="bg1"/>
                </a:solidFill>
              </a:rPr>
              <a:t>คณะวิศวกรรมศาสตร์ มหาวิทยาลัยนเรศวร</a:t>
            </a:r>
            <a:endParaRPr lang="en-US" sz="6000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7703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ms01_1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ms01_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kx="-3284103" algn="br" rotWithShape="0">
            <a:schemeClr val="bg2">
              <a:alpha val="50000"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I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kx="-3284103" algn="br" rotWithShape="0">
            <a:schemeClr val="bg2">
              <a:alpha val="50000"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I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slides1</Template>
  <TotalTime>774</TotalTime>
  <Words>366</Words>
  <Application>Microsoft Office PowerPoint</Application>
  <PresentationFormat>On-screen Show (4:3)</PresentationFormat>
  <Paragraphs>105</Paragraphs>
  <Slides>9</Slides>
  <Notes>9</Notes>
  <HiddenSlides>1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Angsana New</vt:lpstr>
      <vt:lpstr>Arial</vt:lpstr>
      <vt:lpstr>Browallia New</vt:lpstr>
      <vt:lpstr>Calibri</vt:lpstr>
      <vt:lpstr>Cordia New</vt:lpstr>
      <vt:lpstr>1_ms01_1</vt:lpstr>
      <vt:lpstr>Image</vt:lpstr>
      <vt:lpstr>การดำเนินการจัดซื้อ/จ้าง วัสดุโครงการ</vt:lpstr>
      <vt:lpstr>การดำเนินการจัดซื้อ/จ้าง วัสดุโครงการ</vt:lpstr>
      <vt:lpstr>การจัดทำเอกสารสำหรับเคลียร์โครงการ</vt:lpstr>
      <vt:lpstr>เอกสารที่ใช้สำหรับเคลียร์โครงการ (จัดซื้อวัสดุ)</vt:lpstr>
      <vt:lpstr>การตรวจสอบความถูกต้องของใบเสร็จรับเงิน</vt:lpstr>
      <vt:lpstr>ข้อควรระวัง</vt:lpstr>
      <vt:lpstr>ข้อควรระวัง (ต่อ)</vt:lpstr>
      <vt:lpstr>ระยะเวลาการจัดทำเอกสารจนถึงส่งเบิกเงิน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คลิกเพื่อเพิ่มชื่อเรื่อง</dc:title>
  <dc:creator>Acer Veriton</dc:creator>
  <cp:lastModifiedBy>Maneerat Seekiew</cp:lastModifiedBy>
  <cp:revision>143</cp:revision>
  <dcterms:created xsi:type="dcterms:W3CDTF">2012-10-24T09:33:42Z</dcterms:created>
  <dcterms:modified xsi:type="dcterms:W3CDTF">2021-08-28T09:12:17Z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TC011367961054</vt:lpwstr>
  </property>
</Properties>
</file>