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67" r:id="rId4"/>
    <p:sldId id="268" r:id="rId5"/>
    <p:sldId id="263" r:id="rId6"/>
    <p:sldId id="264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3" r:id="rId21"/>
    <p:sldId id="284" r:id="rId22"/>
    <p:sldId id="285" r:id="rId23"/>
    <p:sldId id="286" r:id="rId24"/>
    <p:sldId id="287" r:id="rId25"/>
    <p:sldId id="288" r:id="rId26"/>
    <p:sldId id="282" r:id="rId27"/>
  </p:sldIdLst>
  <p:sldSz cx="9144000" cy="5715000" type="screen16x10"/>
  <p:notesSz cx="7010400" cy="9296400"/>
  <p:defaultTextStyle>
    <a:defPPr>
      <a:defRPr lang="th-TH"/>
    </a:defPPr>
    <a:lvl1pPr marL="0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21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FDAB00C7-7D4A-4F64-A2D3-2DDB96BE22E2}">
          <p14:sldIdLst>
            <p14:sldId id="256"/>
            <p14:sldId id="257"/>
            <p14:sldId id="267"/>
            <p14:sldId id="268"/>
            <p14:sldId id="263"/>
            <p14:sldId id="264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3"/>
            <p14:sldId id="284"/>
            <p14:sldId id="285"/>
            <p14:sldId id="286"/>
            <p14:sldId id="287"/>
            <p14:sldId id="288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CBD7D7"/>
    <a:srgbClr val="FFEB00"/>
    <a:srgbClr val="F1E96B"/>
    <a:srgbClr val="FFB3D5"/>
    <a:srgbClr val="59CC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8" autoAdjust="0"/>
    <p:restoredTop sz="90722" autoAdjust="0"/>
  </p:normalViewPr>
  <p:slideViewPr>
    <p:cSldViewPr snapToGrid="0" snapToObjects="1">
      <p:cViewPr varScale="1">
        <p:scale>
          <a:sx n="125" d="100"/>
          <a:sy n="125" d="100"/>
        </p:scale>
        <p:origin x="828" y="9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9628307-2E19-4440-A412-33DF7C2E3793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9AA9BDF-3199-4675-A630-0ECBABC1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8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FDEBB27-FF6D-4A94-9F66-67121684A34A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696913"/>
            <a:ext cx="55784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EDAA10-2203-4D53-BEDA-3FB76BB2BEC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3589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DAA10-2203-4D53-BEDA-3FB76BB2BEC9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0786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DAA10-2203-4D53-BEDA-3FB76BB2BEC9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8585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DAA10-2203-4D53-BEDA-3FB76BB2BEC9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4382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DAA10-2203-4D53-BEDA-3FB76BB2BEC9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9328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DAA10-2203-4D53-BEDA-3FB76BB2BEC9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9271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ลากรูปภาพไปยังพื้นที่ที่สำรองไว้ หรือคลิกไอคอนเพื่อเพิ่ม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4A78C-8A3F-BB4B-8012-A5EB48284BAE}" type="datetimeFigureOut">
              <a:rPr lang="th-TH" smtClean="0"/>
              <a:t>30/08/64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778B6-3CC2-3841-A702-9010DF35FA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2671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 flipV="1">
            <a:off x="0" y="-33364"/>
            <a:ext cx="9144000" cy="3222602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TextBox 1"/>
          <p:cNvSpPr txBox="1"/>
          <p:nvPr/>
        </p:nvSpPr>
        <p:spPr>
          <a:xfrm>
            <a:off x="1878766" y="206964"/>
            <a:ext cx="75002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หัวข้อ เอกสาร</a:t>
            </a:r>
            <a: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และแบบฟอร์มต่างๆ เกี่ยวกับการ</a:t>
            </a:r>
            <a:r>
              <a:rPr lang="th-TH" sz="6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จัดโครงการ</a:t>
            </a:r>
            <a:endParaRPr lang="th-TH" sz="6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B2F74D-C1A1-4161-ADC9-A49899A9A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59" y="626953"/>
            <a:ext cx="1641833" cy="16398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4AFE4A-E53F-44F0-9BB4-91F06DA744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35" t="13640" r="7602" b="14153"/>
          <a:stretch/>
        </p:blipFill>
        <p:spPr>
          <a:xfrm>
            <a:off x="5628894" y="2896287"/>
            <a:ext cx="3716216" cy="31997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FF6780-30CC-40C0-954E-965331E28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75912">
            <a:off x="75703" y="3894148"/>
            <a:ext cx="2068799" cy="19269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9D22C68-75E8-4E90-AC99-9B73F1822B29}"/>
              </a:ext>
            </a:extLst>
          </p:cNvPr>
          <p:cNvSpPr txBox="1"/>
          <p:nvPr/>
        </p:nvSpPr>
        <p:spPr>
          <a:xfrm>
            <a:off x="2037478" y="4113404"/>
            <a:ext cx="371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solidFill>
                  <a:srgbClr val="FF66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 คุณอัจฉราภรณ์  ยิ้มฉิม</a:t>
            </a:r>
          </a:p>
          <a:p>
            <a:pPr algn="ctr"/>
            <a:r>
              <a:rPr lang="th-TH" sz="2400" dirty="0" smtClean="0">
                <a:solidFill>
                  <a:srgbClr val="FF66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</a:t>
            </a:r>
            <a:r>
              <a:rPr lang="th-TH" sz="2400" dirty="0">
                <a:solidFill>
                  <a:srgbClr val="FF66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วิศวกรรมศาสตร์ มหาวิทยาลัยนเรศวร</a:t>
            </a:r>
            <a:endParaRPr lang="en-US" sz="2400" dirty="0">
              <a:solidFill>
                <a:srgbClr val="FF66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873" y="3277220"/>
            <a:ext cx="7460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โครงการสัมมนาผู้นำ วันเสาร์ที่ 28 สิงหาคม 2564 ณ </a:t>
            </a:r>
            <a:r>
              <a:rPr lang="en-US" sz="28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Microsoft Teams</a:t>
            </a:r>
          </a:p>
          <a:p>
            <a:endParaRPr lang="en-US" sz="2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4904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08344" y="1212113"/>
            <a:ext cx="8580476" cy="4210492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946298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9"/>
          <p:cNvSpPr txBox="1"/>
          <p:nvPr/>
        </p:nvSpPr>
        <p:spPr>
          <a:xfrm>
            <a:off x="954429" y="1469699"/>
            <a:ext cx="7288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1. 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ภายนอก</a:t>
            </a:r>
            <a:endParaRPr lang="th-TH" sz="2400" dirty="0">
              <a:solidFill>
                <a:sysClr val="windowText" lastClr="000000"/>
              </a:solidFill>
              <a:latin typeface="TH SarabunPSK" panose="020B0500040200020003" pitchFamily="34" charset="-34"/>
              <a:ea typeface="SanamDeklenchaya" charset="0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10"/>
          <p:cNvSpPr txBox="1"/>
          <p:nvPr/>
        </p:nvSpPr>
        <p:spPr>
          <a:xfrm>
            <a:off x="954430" y="2473126"/>
            <a:ext cx="7407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3. 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ประทับตรา</a:t>
            </a:r>
            <a:endParaRPr lang="th-TH" sz="2400" dirty="0">
              <a:solidFill>
                <a:sysClr val="windowText" lastClr="000000"/>
              </a:solidFill>
              <a:latin typeface="TH SarabunPSK" panose="020B0500040200020003" pitchFamily="34" charset="-34"/>
              <a:ea typeface="SanamDeklenchaya" charset="0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11"/>
          <p:cNvSpPr txBox="1"/>
          <p:nvPr/>
        </p:nvSpPr>
        <p:spPr>
          <a:xfrm>
            <a:off x="954429" y="1980100"/>
            <a:ext cx="7407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 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 (บันทึกข้อความ)</a:t>
            </a:r>
            <a:endParaRPr lang="th-TH" sz="2400" dirty="0">
              <a:solidFill>
                <a:sysClr val="windowText" lastClr="000000"/>
              </a:solidFill>
              <a:latin typeface="TH SarabunPSK" panose="020B0500040200020003" pitchFamily="34" charset="-34"/>
              <a:ea typeface="SanamDeklenchaya" charset="0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08345" y="381116"/>
            <a:ext cx="84816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ประเภทของหนังสือราชการมี 6 ชนิด </a:t>
            </a:r>
            <a:endParaRPr lang="th-TH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ea typeface="SanamDeklenchaya" charset="0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กล่องข้อความ 10"/>
          <p:cNvSpPr txBox="1"/>
          <p:nvPr/>
        </p:nvSpPr>
        <p:spPr>
          <a:xfrm>
            <a:off x="954430" y="3464065"/>
            <a:ext cx="7407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5. 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  (ประกาศ  แถลงการณ์   และข่าว)</a:t>
            </a:r>
            <a:endParaRPr lang="th-TH" sz="2400" dirty="0">
              <a:solidFill>
                <a:sysClr val="windowText" lastClr="000000"/>
              </a:solidFill>
              <a:latin typeface="TH SarabunPSK" panose="020B0500040200020003" pitchFamily="34" charset="-34"/>
              <a:ea typeface="SanamDeklenchaya" charset="0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0"/>
          <p:cNvSpPr txBox="1"/>
          <p:nvPr/>
        </p:nvSpPr>
        <p:spPr>
          <a:xfrm>
            <a:off x="954429" y="3886927"/>
            <a:ext cx="74073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ที่เจ้าหน้าที่ทำขึ้นหรือรับไว้เป็นหลักฐานในราชการ </a:t>
            </a:r>
            <a:endParaRPr lang="en-US" sz="2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หนังสือรับรอง รายการประชุม บันทึก และหนังสืออื่นๆ)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Courier New" charset="0"/>
              <a:buChar char="o"/>
            </a:pPr>
            <a:endParaRPr lang="th-TH" sz="2200" dirty="0">
              <a:solidFill>
                <a:sysClr val="windowText" lastClr="000000"/>
              </a:solidFill>
              <a:latin typeface="SanamDeklenchaya" charset="0"/>
              <a:ea typeface="SanamDeklenchaya" charset="0"/>
              <a:cs typeface="SanamDeklenchaya" charset="0"/>
            </a:endParaRPr>
          </a:p>
        </p:txBody>
      </p:sp>
      <p:sp>
        <p:nvSpPr>
          <p:cNvPr id="16" name="กล่องข้อความ 10"/>
          <p:cNvSpPr txBox="1"/>
          <p:nvPr/>
        </p:nvSpPr>
        <p:spPr>
          <a:xfrm>
            <a:off x="954430" y="2940153"/>
            <a:ext cx="7407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4. 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สั่งการ (คำสั่ง ระเบียบ ข้อบังคับ)</a:t>
            </a:r>
            <a:endParaRPr lang="th-TH" sz="2400" dirty="0">
              <a:solidFill>
                <a:sysClr val="windowText" lastClr="000000"/>
              </a:solidFill>
              <a:latin typeface="TH SarabunPSK" panose="020B0500040200020003" pitchFamily="34" charset="-34"/>
              <a:ea typeface="SanamDeklenchaya" charset="0"/>
              <a:cs typeface="TH SarabunPSK" panose="020B0500040200020003" pitchFamily="34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4AA9C2-B72D-468E-AA32-A950488D1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137" y="589557"/>
            <a:ext cx="3704415" cy="370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15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สี่เหลี่ยมผืนผ้า 15"/>
          <p:cNvSpPr/>
          <p:nvPr/>
        </p:nvSpPr>
        <p:spPr>
          <a:xfrm>
            <a:off x="308344" y="1212113"/>
            <a:ext cx="8580476" cy="4210492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สี่เหลี่ยมผืนผ้า 16"/>
          <p:cNvSpPr/>
          <p:nvPr/>
        </p:nvSpPr>
        <p:spPr>
          <a:xfrm flipV="1">
            <a:off x="308344" y="265815"/>
            <a:ext cx="8580476" cy="946298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538445" y="381116"/>
            <a:ext cx="8096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โครงสร้างของหนังสือติดต่อราชการ มี 4 ส่วน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TextBox 27"/>
          <p:cNvSpPr txBox="1"/>
          <p:nvPr/>
        </p:nvSpPr>
        <p:spPr>
          <a:xfrm>
            <a:off x="642174" y="1375091"/>
            <a:ext cx="7425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1.) ส่วนหัวหนังสือ ประกอบด้วย  ชื่อเรื่อง  คำขึ้นต้น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2174" y="1935127"/>
            <a:ext cx="7992275" cy="3013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2.) ส่วนเหตุที่มีหนังสือไป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2.1) เริ่มต้นด้วยความคำที่เหมาะสม   เช่น ด้วย  เนื่องจาก  เนื่องด้วย ใช้ในกรณีที่เป็นเรื่องใหม่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ตาม ตามที่ ใช้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ในกรณีที่เคยมีเรื่องติดต่อหรือรับรู้กันมาก่อน ท้ายประโยคตามด้วยคำว่า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นั้น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2.2) ใช้สรรพนามให้เหมาะสม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2.3) อ้างเหตุที่มีหนังสือไปให้ถูก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dirty="0">
              <a:latin typeface="FC Lamoon" pitchFamily="50" charset="0"/>
              <a:cs typeface="FC Lamoon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CA3582-A14D-4D34-A191-523C2F638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766" y="3145705"/>
            <a:ext cx="2296784" cy="22416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ADEF21-071C-4137-99FE-A79C4FF2B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489" y="510701"/>
            <a:ext cx="1647709" cy="164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37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08344" y="1212113"/>
            <a:ext cx="8580476" cy="4210492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296209" y="184326"/>
            <a:ext cx="8580476" cy="946298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38446" y="381116"/>
            <a:ext cx="8096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โครงสร้างของหนังสือติดต่อราชการ มี 4 ส่วน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642174" y="1375091"/>
            <a:ext cx="5598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3.) ส่วนจุดประสงค์ที่มีหนังสือไป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3.1 เขียนให้ตรงกับลักษณะของเรื่อง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3.2 ความมุ่งหมายที่มีหนังสือไป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174" y="2698955"/>
            <a:ext cx="7992275" cy="227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4.) ส่วนท้ายหนังสือ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คำลงท้าย  ตรงกับจุดประสงค์ที่มีหนังสือไป เช่น  จึงเรียนมาเพื่อโปรดทราบ จึงเรียนมาเพื่อโปรดพิจารณา  จึงเรียนมาเพื่อโปรดพิจารณาอนุมัติ   จึงเรียนมาเพื่อโปรดพิจารณาอนุเคราะห์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เขียนให้ถูกต้อง ชัดเจน กระชับ ยืนยันได้  และมีความจริงใจ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dirty="0">
              <a:latin typeface="FC Lamoon" pitchFamily="50" charset="0"/>
              <a:cs typeface="FC Lamoon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855C3B-89FC-4D72-A604-B9C07BF96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502" y="631035"/>
            <a:ext cx="2508546" cy="250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81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>
            <a:off x="308344" y="265815"/>
            <a:ext cx="85804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ขนาดครุฑ และขนาดตัวอักษร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946298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08344" y="1212113"/>
            <a:ext cx="8580476" cy="4210492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D87549-06A4-44A6-AEBA-C8ABC8E22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169" y="1230923"/>
            <a:ext cx="5752488" cy="4056944"/>
          </a:xfrm>
          <a:prstGeom prst="rect">
            <a:avLst/>
          </a:prstGeom>
        </p:spPr>
      </p:pic>
      <p:sp>
        <p:nvSpPr>
          <p:cNvPr id="6" name="กล่องข้อความ 9"/>
          <p:cNvSpPr txBox="1"/>
          <p:nvPr/>
        </p:nvSpPr>
        <p:spPr>
          <a:xfrm>
            <a:off x="833036" y="1486888"/>
            <a:ext cx="759898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ขนาดครุฑที่ใช้ในหนังสือราชการ มี 2 ขนาด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 เซนติเมตร และ 1.5 เซนติเมตร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หนังสือภายนอก กำหนดขนาดครุฑไว้ 3 ซ.ม.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หนังสือภายใน  (บันทึกข้อความ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 กำหนด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ขนาดครุฑไว้ 1.5 เซนติเมตร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342900" indent="-342900">
              <a:buFontTx/>
              <a:buChar char="-"/>
            </a:pP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ขนาดตัวอักษร มาตรฐาน คือ  16 พอยต์ </a:t>
            </a: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TH </a:t>
            </a:r>
            <a:r>
              <a:rPr lang="en-US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SarabunPS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16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ไม่ควรใช้ตัวเล็กกว่านี้ เพราะจะทำให้อ่านยาก 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 algn="thaiDist">
              <a:buFont typeface="Courier New" charset="0"/>
              <a:buChar char="o"/>
            </a:pPr>
            <a:endParaRPr lang="th-TH" sz="2800" dirty="0">
              <a:solidFill>
                <a:sysClr val="windowText" lastClr="000000"/>
              </a:solidFill>
              <a:latin typeface="FC Lamoon" pitchFamily="50" charset="0"/>
              <a:ea typeface="SanamDeklenchaya" charset="0"/>
              <a:cs typeface="FC Lamoon" pitchFamily="50" charset="0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227EF4-A413-434B-B7A2-807A4C1B6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214" y="1230923"/>
            <a:ext cx="1036998" cy="13844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EE2A1E-4E6E-44B2-8314-0ABD33CB9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106" y="1497874"/>
            <a:ext cx="771525" cy="103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946298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430932" y="266078"/>
            <a:ext cx="65122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วรรคตอนและการย่อหน้า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08344" y="888779"/>
            <a:ext cx="8580476" cy="4210492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0961C0-13CA-4864-9919-91FF453D3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63" y="1212114"/>
            <a:ext cx="8607058" cy="38871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B8A99E-3576-4C53-8D9D-0E39DB003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372" y="2572514"/>
            <a:ext cx="3051810" cy="2526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สี่เหลี่ยมผืนผ้า 9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927015" y="1643592"/>
            <a:ext cx="8110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ตามรูปแบบกำหนดไว้ว่า  หลังคำว่า  เรื่อง  เรียน  อ้างถึง  สิ่งที่ส่งมาด้วย  ให้วรรค 2 เคาะ และย่อหน้าทุกครั้งให้เว้น 10 เคาะ ทั้งนี้ 1 เคาะ ของการพิมพ์เท่ากับ 1 ตัวอักษร 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3200" dirty="0">
              <a:latin typeface="FC Lamoon" pitchFamily="50" charset="0"/>
              <a:cs typeface="FC Lam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1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7F32EFC-BB6F-478D-872F-959C0572D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4" y="277952"/>
            <a:ext cx="1764584" cy="12813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C10E20-B107-46F9-AB8A-545B71887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235" y="254201"/>
            <a:ext cx="1764585" cy="13234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814425-955C-4F00-8D4F-43D3FBCE3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44" y="1589514"/>
            <a:ext cx="8580476" cy="3509755"/>
          </a:xfrm>
          <a:prstGeom prst="rect">
            <a:avLst/>
          </a:prstGeom>
        </p:spPr>
      </p:pic>
      <p:sp>
        <p:nvSpPr>
          <p:cNvPr id="11" name="สี่เหลี่ยมผืนผ้า 10"/>
          <p:cNvSpPr/>
          <p:nvPr/>
        </p:nvSpPr>
        <p:spPr>
          <a:xfrm>
            <a:off x="308344" y="1589518"/>
            <a:ext cx="8580476" cy="383308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266077"/>
            <a:ext cx="8580476" cy="1323439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02573" y="1559317"/>
            <a:ext cx="8386248" cy="3813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2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1.) </a:t>
            </a:r>
            <a:r>
              <a:rPr lang="th-TH" sz="28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เลือกตั้งประธานชมรม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endParaRPr lang="en-US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ช่วงเวลาเลือกตั้งประธานชมรม ให้เลือกตั้งให้แล้วเสร็จภายในเดือนมกราคม -พฤษภาคม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  เลือกตั้งโดยการหย่อนบัตรเลือกตั้ง /โหวตนับคะแนน/เลือกตั้งออนไลน์ฯลฯ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มีวาระดำรงตำแหน่ง  ตั้งแต่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เดือน มิถุนายน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จนครบรอบ 1 ปี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ประธานชมรม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เกรดเฉลี่ยไม่น้อยกว่า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2.25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คณะกรรมการบริหารชมรมเกรดเฉลี่ยไม่ต่ำกว่า 2.00 สมาชิกชมรมไม่กำหนดเกรดเฉลี่ย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สำหรับประธานสโมสรนิสิต   วัน เวลา คุณสมบัติ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ตามที่มหาวิทยาลัย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 </a:t>
            </a:r>
          </a:p>
          <a:p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ประธานสโมสรนิ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สิต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(เกรดเฉลี่ยไม่น้อยกว่า 2.25) คณะกรรมการบริหารสโมสรนิสิต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เกรดเฉลี่ยไม่ต่ำกว่า 2.00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dirty="0">
              <a:latin typeface="FC Lamoon" pitchFamily="50" charset="0"/>
              <a:cs typeface="FC Lam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824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99DD32-233A-4689-9C41-57CD5898C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44" y="1495248"/>
            <a:ext cx="8580476" cy="3953674"/>
          </a:xfrm>
          <a:prstGeom prst="rect">
            <a:avLst/>
          </a:prstGeom>
        </p:spPr>
      </p:pic>
      <p:sp>
        <p:nvSpPr>
          <p:cNvPr id="10" name="สี่เหลี่ยมผืนผ้า 9"/>
          <p:cNvSpPr/>
          <p:nvPr/>
        </p:nvSpPr>
        <p:spPr>
          <a:xfrm>
            <a:off x="308344" y="1495248"/>
            <a:ext cx="8580476" cy="392735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 flipV="1">
            <a:off x="308344" y="265814"/>
            <a:ext cx="8580476" cy="122943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TextBox 14"/>
          <p:cNvSpPr txBox="1"/>
          <p:nvPr/>
        </p:nvSpPr>
        <p:spPr>
          <a:xfrm>
            <a:off x="385124" y="1440486"/>
            <a:ext cx="8256303" cy="4583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2.) </a:t>
            </a:r>
            <a:r>
              <a:rPr lang="th-TH" sz="23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ทำเรื่องต่ออายุชมรม</a:t>
            </a:r>
            <a:r>
              <a:rPr lang="en-US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(ใช้แบบฟอร์ม 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SA_ENF01)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หลังจากได้ประธานชมรม และไม่เกิน 15 วัน 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/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นับจากวันเปิดเทอมต้น ประมาณ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เดือนมิถุนายน 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3.) </a:t>
            </a:r>
            <a:r>
              <a:rPr lang="th-TH" sz="23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แต่งตั้งและกำหนดหน้าที่ประธานชมรม และอาจารย์ที่ปรึกษาชมรม</a:t>
            </a:r>
            <a:r>
              <a:rPr lang="en-US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หลังจากชมรมส่งต่ออายุชมรมแล้ว  ภายในเดือนแรกของการเปิดเทอมต้น  ประมาณ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เดือน มิถุนายน/กรกฎาคม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4.) </a:t>
            </a:r>
            <a:r>
              <a:rPr lang="th-TH" sz="23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สัมมนาผู้นำ</a:t>
            </a:r>
            <a:r>
              <a:rPr lang="en-US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เดือนสิงหาคม/ กันยายน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ของทุกปี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(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ใช้แบบฟอร์ม 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SA_ENF02)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แบบฟอร์มการสรุปผลการดำเนินงานทั้งปี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5.) </a:t>
            </a:r>
            <a:r>
              <a:rPr lang="th-TH" sz="23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นำเสนอของบประมาณจัดกิจกรรมโครงการ</a:t>
            </a:r>
            <a:r>
              <a:rPr lang="en-US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เดือนสิงหาคม/กันยายน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ของทุกปี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endParaRPr lang="th-TH" sz="23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ใช้แบบฟอร์ม 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SA_ENF03)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แบบฟอร์มการนำเสนอของบประมาณของชมรม</a:t>
            </a:r>
          </a:p>
          <a:p>
            <a:r>
              <a:rPr lang="th-TH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6.) </a:t>
            </a:r>
            <a:r>
              <a:rPr lang="th-TH" sz="23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ขออนุมัติโครงการ</a:t>
            </a:r>
            <a:r>
              <a:rPr lang="en-US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จัดทำแบบฟอร์มการเขียนขออนุมัติโครงการ ตามแบบฟอร์มการเขียน</a:t>
            </a: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ขออนุมัติโครงการ (</a:t>
            </a:r>
            <a:r>
              <a:rPr lang="en-US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SA_ENF04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ฉบับปรับปรุงปีงบประมาณ 2565</a:t>
            </a:r>
            <a:r>
              <a:rPr lang="en-US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เริ่มใช้ 1 ตุลาคม2565</a:t>
            </a:r>
          </a:p>
          <a:p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ให้ดำเนินการขออนุมัติโครงการก่อนจัด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โครงการอย่าง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น้อย 15 วัน (ตามประกาศคณะวิศวกรรมศาสตร์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sz="1600" dirty="0">
              <a:latin typeface="FC Lamoon" pitchFamily="50" charset="0"/>
              <a:cs typeface="FC Lamoon" pitchFamily="50" charset="0"/>
            </a:endParaRPr>
          </a:p>
          <a:p>
            <a:endParaRPr lang="th-TH" dirty="0">
              <a:latin typeface="FC Lamoon" pitchFamily="50" charset="0"/>
              <a:cs typeface="FC Lamoon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4FC21E-3DF1-428F-9844-5D629EDFF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10895">
            <a:off x="6498044" y="3604107"/>
            <a:ext cx="3361384" cy="210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7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AFD26BC-1DAD-4C6C-A5DF-1BDAA12EA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235" y="266078"/>
            <a:ext cx="1764585" cy="13104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DEEF3C-0CE4-4E1A-BE9A-451D8F46C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44" y="278794"/>
            <a:ext cx="1730325" cy="12977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822F49-3379-4688-9BA3-A589DE3B4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4" y="1589517"/>
            <a:ext cx="8580476" cy="3833090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589517"/>
            <a:ext cx="8580476" cy="383308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323702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342" y="1516686"/>
            <a:ext cx="8580477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7.) </a:t>
            </a:r>
            <a:r>
              <a:rPr lang="th-TH" sz="23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ขออนุมัตินำนิสิตออกนอกสถานที่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(ถ้ามี) กรณีจัดโครงการภายนอกมหาวิทยาลัย  ให้ดำเนินการขอ</a:t>
            </a:r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อนุมัติ</a:t>
            </a:r>
          </a:p>
          <a:p>
            <a:r>
              <a:rPr lang="th-TH" sz="2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นำ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นิสิตออกนอกสถานที่ก่อนจัดโครงการ อย่างน้อย 15 วัน (ตามประกาศของคณะวิศวกรรมศาสตร์)  และให้ดำเนินการจัดทำเอกสารเพิ่มเติม ดังนี้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3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7.1) บันทึกข้อความการขออนุมัตินำนิสิตออกนอก</a:t>
            </a:r>
            <a:r>
              <a:rPr lang="th-TH" sz="23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สถานที่</a:t>
            </a:r>
            <a:r>
              <a:rPr lang="en-US" sz="23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3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(ให้อาจารย์ที่ปรึกษาลงนาม)</a:t>
            </a:r>
            <a:endParaRPr lang="en-US" sz="23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7.2) เอกสารประกอบที่ชมรม/สโมสรนิสิต ต้องจัดทำแนบมาให้  (ตามประกาศของมหาวิทยาลัย)</a:t>
            </a:r>
            <a:endParaRPr lang="en-US" sz="23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    (1) สำเนาตัวอนุมัติโครงการ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    (2) 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Action Plan /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กำหนดการ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    (3) แผนรักษาความปลอดภัย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(4) รายชื่อนิสิตที่ไปจัดโครงการ/กิจกรรมนอกสถานที่ทั้งหมด (อัตราส่วนนิสิต 50 คน ต่อ อาจารย์/บุคลากรผู้ควบคุม 1 คน)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    (5) รายชื่ออาจารย์/บุคลากรที่สามารถติดต่อได้กรณีฉุกเฉิน ชื่อ นามสกุล  เบอร์โทรศัพท์มือถือ</a:t>
            </a:r>
          </a:p>
        </p:txBody>
      </p:sp>
    </p:spTree>
    <p:extLst>
      <p:ext uri="{BB962C8B-B14F-4D97-AF65-F5344CB8AC3E}">
        <p14:creationId xmlns:p14="http://schemas.microsoft.com/office/powerpoint/2010/main" val="363205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FC4E5A5-7BF6-4528-8DEB-4D17E2742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348" y="266078"/>
            <a:ext cx="1902472" cy="14268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83C319-D68F-4AF6-8891-4B71008AE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4" y="266078"/>
            <a:ext cx="1929084" cy="14268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F7D30-D21D-4C76-82C6-413CE687B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44" y="1712628"/>
            <a:ext cx="8580476" cy="3746261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712628"/>
            <a:ext cx="8580476" cy="3736294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8344" y="1673237"/>
            <a:ext cx="85804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8.) </a:t>
            </a:r>
            <a:r>
              <a:rPr lang="th-TH" sz="20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ขอความอนุเคราะห์ใช้เครื่องมือ  สถานที่ และอื่นๆ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(ถ้ามี) กรณีขอความอนุเคราะห์ใช้เครื่องมือ   อุปกรณ์  ห้องประชุม รถยนต์  ให้ดำเนินการขอความอนุเคราะห์ก่อนจัดโครงการ อย่างน้อย 7 วัน (ตามประกาศคณะวิศวกรรมศาสตร์)  ใช้แบบฟอร์ม 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SA_ENF07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/บันทึกข้อความโดยให้อาจารย์ที่ปรึกษาชมรมลงนาม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9.) </a:t>
            </a:r>
            <a:r>
              <a:rPr lang="th-TH" sz="20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ดำเนินการจัดโครงการ/กิจกรรม</a:t>
            </a:r>
            <a:endParaRPr lang="en-US" sz="2000" b="1" u="sng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9.1) ดำเนินการจัดโครงการตาม 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Action Plan /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กำหนดการ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9.2) กรณีที่ต้องเบิกค่าอาหารผู้เข้าร่วมกิจกรรม ให้ดำเนินการลงทะเบียนเซ็นชื่อผู้เข้าร่วมโครงการให้แล้วเสร็จ </a:t>
            </a:r>
            <a:endParaRPr lang="th-TH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วันจัดกิจกรรม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9.3) ให้ดำเนินการลงทะเบียนเซ็นชื่อผู้เข้าร่วมโครงการ เพื่อเป็นข้อมูลในการทำสรุปโครงการด้วย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9.4) หลังเสร็จสิ้นโครงการฯ ให้ผู้เข้าร่วมโครงการฯ กรอกแบบสอบถามโครงการฯ เพื่อนำข้อมูลมาวิเคราะห์</a:t>
            </a: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หาค่าเฉลี่ยและส่วนเบี่ยงเบนมาตรฐาน ตามที่กำหนดไว้ใน 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KPI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เชิงคุณภาพ  เพื่อจัดทำสรุปประเมินผลโครงการฯ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9.5) ควรรวบรวมใบเสร็จรับเงินให้ได้ทั้งหมด  ขณะทำกิจกรรม และควนสำเนาใบเสร็จเก็บไว้เป็นหลักฐานเพื่อเป็นข้อมูลในการอ้างอิง และติดตามการเบิกจ่าย</a:t>
            </a:r>
          </a:p>
        </p:txBody>
      </p:sp>
    </p:spTree>
    <p:extLst>
      <p:ext uri="{BB962C8B-B14F-4D97-AF65-F5344CB8AC3E}">
        <p14:creationId xmlns:p14="http://schemas.microsoft.com/office/powerpoint/2010/main" val="13637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B8368D7-3771-43B9-8FE4-038B2CF95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936" y="264669"/>
            <a:ext cx="1780884" cy="13238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215789-B449-445B-B114-6F54DF3E9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44" y="266079"/>
            <a:ext cx="1867494" cy="13217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08096D-EFB1-46D7-BD39-DECF4481E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4" y="1589516"/>
            <a:ext cx="8580476" cy="3860815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589253"/>
            <a:ext cx="8580476" cy="385966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323438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343" y="1538872"/>
            <a:ext cx="8580477" cy="432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3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10.) </a:t>
            </a:r>
            <a:r>
              <a:rPr lang="th-TH" sz="23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ขออนุมัติเบิกเงิน</a:t>
            </a:r>
            <a:r>
              <a:rPr lang="th-TH" sz="23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ต้องขออนุมัติเบิกเงิน ให้แล้วเสร็จภายใน 15 วัน หลังจากเสร็จสิ้นโครงการ (ตามประกาศคณะวิศวกรรมศาสตร์) โดยระบุการใช้เงินทุกโครงการ ดังนี้</a:t>
            </a: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โดยเบิกจากเงินรายได้คณะวิศวกรรมศาสตร์ ปี 25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xx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กองทุนกิจการนิสิต แผนงานจัดการศึกษาอุดมศึกษา งานสนับสนุนการจัดการศึกษา  สำนักงานเลขานุการคณะ หมวดเงินอุดหนุน อุดหนุนทั่วไป โครงการกิจกรรมเพื่อพัฒนานิสิต  ทุนส่งเสริมกิจกรรมชาวเลือดหมู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	</a:t>
            </a:r>
            <a:r>
              <a:rPr lang="th-TH" sz="23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10.1 ในส่วนของค่าอาหาร </a:t>
            </a:r>
            <a:endParaRPr lang="en-US" sz="23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(1)  จัดทำหนังสือขออนุมัติเบิกเงิน  (ตามแบบฟอร์มที่กำหนด </a:t>
            </a:r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SA_ENF06) </a:t>
            </a:r>
          </a:p>
          <a:p>
            <a:r>
              <a:rPr lang="en-US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(2)  </a:t>
            </a:r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แนบใบสำคัญรับเงิน (พร้อมลายเซ็นอาจารย์ที่ปรึกษาชมรมรับรองการจ่ายเงิน+สำเนาบัตรประชาชน กรอกรายละเอียดค่าอาหารให้ครบตามรายการ ที่ระบุไว้ในค่าใช้จ่ายโครงการฯ ที่ได้รับการอนุมัติ  (กี่คน คนละเท่าไหร่ รวมเป็นเงินเท่าไหร่) หรือใบเสร็จรับเงิน  และแนบตัวโครงการที่อนุมัติตัวจริง</a:t>
            </a:r>
            <a:endParaRPr lang="en-US" sz="2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</a:p>
          <a:p>
            <a:endParaRPr lang="th-TH" sz="2180" dirty="0">
              <a:latin typeface="FC Lamoon" pitchFamily="50" charset="0"/>
              <a:cs typeface="FC Lam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28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ABBF1A-32BD-4801-86FF-AF6C7A244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4" y="1467612"/>
            <a:ext cx="8580476" cy="3954994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472154"/>
            <a:ext cx="8580476" cy="3950452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206338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342" y="1479456"/>
            <a:ext cx="85804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80" dirty="0">
                <a:latin typeface="FC Lamoon" pitchFamily="50" charset="0"/>
                <a:cs typeface="TH SarabunPSK" panose="020B0500040200020003" pitchFamily="34" charset="-34"/>
              </a:rPr>
              <a:t>  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3) ลายมือผู้รับประทานอาหารกลางวันเท่ากับจำนวนคนที่เบิกในเอกสาร  และจัดทำเป็นแบบฟอร์มสำหรับเซ็น ทุกวันที่มีการเลี้ยงอาหาร (ใบเซ็นชื่อแยกเป็นวันต่อวัน)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(4) กรณีใช้สำเนาโครงการ ต้องให้อาจารย์ที่ปรึกษาชมรมรับรองสำเนาถูกต้องทุกแผ่นของสำเนาในโครงการ</a:t>
            </a: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(5) กรณียืมเงินทดรองจ่ายต้องระบุไว้มุมบนด้านขวาของเอกสารว่าเป็นเอกสารการคืนเงินยืมของใคร</a:t>
            </a: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10.2 การเบิกเงินค่าตอบแทนวิทยากร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(1) จัดทำหนังสือขออนุมัติเบิกเงินค่าตอบแทนวิทยากร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(2) แนบใบสำคัญรับเงินของวิทยากร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(3) แนบหนังสือเชิญวิทยากร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(4) แนบสำเนาโครงการ พร้อมรับรองสำเนาถูกต้อง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786514-56B5-4FD8-A695-415279292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955" y="3261655"/>
            <a:ext cx="3838865" cy="216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3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ADD1A9-82A8-43DD-9479-AEBBC3AE7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4" y="1560576"/>
            <a:ext cx="8582673" cy="3862029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589518"/>
            <a:ext cx="8580476" cy="383308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323702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344" y="1589518"/>
            <a:ext cx="85804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FC Lamoon" pitchFamily="50" charset="0"/>
                <a:cs typeface="FC Lamoon" pitchFamily="50" charset="0"/>
              </a:rPr>
              <a:t>	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10.3 การยืมเงินใช้จ่ายในโครงการ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(1) จัดทำสัญญายืมเงิน จำนวน 3 ฉบับ  โดยให้อาจารย์ที่ปรึกษาชมรมเป็นผู้ยืมเงิน  (ขอรับแบบฟอร์มสัญญายืมเงินได้ที่ห้องการเงินของคณะวิศวกรรมศาสตร์)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(2) แนบสำเนาหนังสือขออนุมัติจัดโครงการที่คณบดีอนุมัติ   พร้อมสำเนาถูกต้องทุกแผ่นโดยอาจารย์ที่ปรึกษาชมรม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(3) นำเอกสารทั้ง 3 ฉบับ ส่งที่งานการเงินคณะวิศวกรรมศาสตร์   ก่อนวันดำเนินโครงการภายใน 15 วัน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(4) งานการเงินคณะวิศวกรรมศาสตร์ จะจ่ายเงินล่วงหน้าก่อนจัดโครงการ ภายใน 7 วัน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04B8B3-6B94-41EC-B15D-ADED0A85B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466" y="-251101"/>
            <a:ext cx="2786069" cy="26591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36" y="4251960"/>
            <a:ext cx="852821" cy="139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9386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C54191-F509-4259-B69C-A171645FD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656" y="-274128"/>
            <a:ext cx="3340607" cy="247049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547169-FA18-469B-BDCA-AD963961B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0685" y="-402336"/>
            <a:ext cx="3684197" cy="2724591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712628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EA998A-B9F1-4B9E-83BF-68B9FBBF9C9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8344" y="1712628"/>
            <a:ext cx="8580476" cy="3386643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3647" y="370780"/>
            <a:ext cx="84098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*** ข้อควรระวัง ***</a:t>
            </a:r>
            <a:endParaRPr lang="en-US" sz="6000" b="1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308344" y="1712628"/>
            <a:ext cx="85804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FC Lamoon" pitchFamily="50" charset="0"/>
                <a:cs typeface="FC Lamoon" pitchFamily="50" charset="0"/>
              </a:rPr>
              <a:t>	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1.) ใบเซ็นชื่อของผู้เข้าร่วมโครงการห้ามเซ็นชื่อแทนกัน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2.) ใบเสร็จรับเงินควรมีชื่อที่อยู่ของผู้รับเงิน และผู้จ่ายเงินให้ครบถ้วน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3.) ควรระบุในใบเสร็จรับเงินทุกครั้งด้วยว่า ใครเป็นผู้จ่ายเงิน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4.) การเบิกเงินของโครงการควรทำเรื่องเบิกเงินตามที่เกิดขึ้นจริง </a:t>
            </a: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และไม่ควรเบิกเงินเพียงค่าอาหารเพียงอย่างเดียว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53719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914A761-6ED6-4475-B1D3-31CB139A5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4" y="1712628"/>
            <a:ext cx="8580476" cy="3407059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712628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308344" y="1712628"/>
            <a:ext cx="85804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FC Lamoon" pitchFamily="50" charset="0"/>
                <a:cs typeface="FC Lamoon" pitchFamily="50" charset="0"/>
              </a:rPr>
              <a:t>	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10.4 ส่วนของค่าวัสดุ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(1) ให้ทำเอกสารบันทึกข้อความขออนุมัติซื้อ/จ้างก่อนจัดโครงการอย่างน้อย 15 วัน ตามแบบฟอร์มที่กำหนด (บันทึกข้อความ)  พร้อมจัดทำรายละเอียดคุณสมบัติ ของรายการซื้อ/จ้าง พร้อมแนบสำเนาโครงการที่ได้รับการอนุมัติ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   (2) ให้นำใบเสร็จค่าวัสดุ/ค่าจ้าง  พร้อมลายมือชื่ออาจารย์ที่ปรึกษาชมรมรับรองการจ่ายเงิน ด้านหน้า ด้านหลังใบเสร็จ  มาส่งที่เจ้าหน้าที่กิจการนิสิตที่ดูแลชมรม เพื่อตรวจสอบเบื้องต้น (ใบเสร็จที่ถูกต้อง  ต้องมีชื่อร้าน/บริษัท ที่อยู่ เบอร์โทรศัพท์ ฯลฯ)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</a:t>
            </a:r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ห้ามฝากใบเสร็จไว้ที่  เจ้าหน้าที่กิจการนิสิต ที่ดูแลชมรม ให้ตรวจสอบเบื้องต้นให้เสร็จภายในวันนั้นหากไม่เสร็จให้นิสิตนำใบเสร็จเก็บไว้ที่ตนเอง  แล้วค่อยนำมาให้ตรวจสอบใหม่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0666BD-0C22-4D73-BDDB-B6EEEA27B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762" y="72009"/>
            <a:ext cx="3578838" cy="1711576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A23DFB-4EDA-4835-9D60-7AEEFC0EC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90" y="133434"/>
            <a:ext cx="1711576" cy="171157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16790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4EEDB8C-D2E5-4CB6-8377-3F123832E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870" y="262193"/>
            <a:ext cx="1927950" cy="144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4C7143-578F-4E25-8D4C-659D4AE61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44" y="262193"/>
            <a:ext cx="1668001" cy="1450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1210B2-7138-4627-8B52-63EBDECD5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4" y="1712628"/>
            <a:ext cx="8580474" cy="3407059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712628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308344" y="1712628"/>
            <a:ext cx="85804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FC Lamoon" pitchFamily="50" charset="0"/>
                <a:cs typeface="FC Lamoon" pitchFamily="50" charset="0"/>
              </a:rPr>
              <a:t>	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(3)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พัสดุจัดทำเอกสารจัดซื้อจัดจ้าง เสนอผู้บริหารลำดับถัดไป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(4) หน่วยพัสดุ คืนเอกสารทั้งหมดให้เพื่อให้เจ้าหน้าที่กิจการนิสิต นำเอกสารทั้งหมดไปให้การเงินจัดทำใบฎีกาเพื่อเบิกเงินต่อไป  ใช้เวลาประมาณ 2-3 เดือน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 การเงินจะจ่ายให้อาจารย์ที่ปรึกษาชมรม  กรณีมีการแก้ไขเอกสาร ต้องประสานกันระหว่างเจ้าหน้าที่กิจการนิสิต  นิสิต  และอาจารย์ที่ปรึกษาเพื่อแก้ไขเอกสารให้ถูกต้อง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กรณี โครงการเบิกเงินในส่วนของค่าอาหารและค่าวัสดุ ต้องนำเอกสารทั้งหมดไปให้การเงินเพื่อทำฎีกาเบิกเงินรวมกันต่อ 1 โครงการ (ยอดเงินตามโครงการที่ได้รับการอนุมัติ)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3519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AFE427-E40F-4899-B085-DA8F92ACD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1" y="1712628"/>
            <a:ext cx="8580475" cy="3407059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712628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FBE241-6561-4B3C-B80C-528AFDD4A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51" y="3327368"/>
            <a:ext cx="7920898" cy="206294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308344" y="1712628"/>
            <a:ext cx="8580475" cy="1905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FC Lamoon" pitchFamily="50" charset="0"/>
                <a:cs typeface="FC Lamoon" pitchFamily="50" charset="0"/>
              </a:rPr>
              <a:t>	  </a:t>
            </a:r>
          </a:p>
          <a:p>
            <a:r>
              <a:rPr lang="th-TH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11.)  </a:t>
            </a:r>
            <a:r>
              <a:rPr lang="th-TH" sz="2400" b="1" u="sng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ส่งสรุปประเมินผลโครงการ</a:t>
            </a:r>
            <a:endParaRPr lang="en-US" sz="2400" b="1" u="sng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ต้องส่งสรุปประเมินผลโครงการ ภายใน 15 วัน หลังจากเสร็จสิ้นโครงการ (ตามประกาศคณะวิศวกรรมศาสตร์)  และจัดทำหนังสือขอส่งสรุปประเมินผลโครงการ ตามแบบฟอร์ม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SA_ENF05)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ฉบับปรับปรุง ปีงบประมาณ 2565 เริ่มใช้ 1 ตุลาคม 2564 แบบฟอร์ม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การสรุปผลประเมินโครงการ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9806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B97D1-5FC3-4653-9FC3-28E83320E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2" y="1706880"/>
            <a:ext cx="8580475" cy="3412806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8344" y="1712628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308344" y="1712628"/>
            <a:ext cx="858047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12.) </a:t>
            </a:r>
            <a:r>
              <a:rPr lang="th-TH" sz="2400" b="1" u="sng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สรุปแบบฟอร์มต่างๆ</a:t>
            </a:r>
            <a:endParaRPr lang="en-US" sz="2400" b="1" u="sng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SA_ENF01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แบบฟอร์มต่ออายุชมรม/จัดตั้งชมรมใหม่			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SA_ENF02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แบบฟอร์มการสรุปผลการดำเนินกิจกรรมทั้งปี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SA_ENF03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แบบฟอร์มการนำเสนอของบประมาณของชมรม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SA_ENF04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แบบฟอร์มการเขียนขออนุมัติ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 (ฉบับปรับปรุงปีงปม.2565)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SA_ENF05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แบบฟอร์มการสรุปประเมินผล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 (ฉบับปรับปรุงปีงปม.2565)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SA_ENF06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แบบฟอร์มการเขียนขออนุมัติเบิกเงิน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SA_ENF07    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แบบฟอร์มขอความอนุเคราะห์เรื่องต่างๆ เช่น รถ โต๊ะ เก้าอี้ เครื่องเสียง ฯลฯ ภายในคณะ</a:t>
            </a:r>
            <a:r>
              <a:rPr lang="en-US" sz="1400" dirty="0">
                <a:latin typeface="FC Lamoon" pitchFamily="50" charset="0"/>
                <a:cs typeface="FC Lamoon" pitchFamily="50" charset="0"/>
              </a:rPr>
              <a:t>	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B9ABAC-BD47-4536-ABF6-67CE3E1F5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759" y="1742684"/>
            <a:ext cx="3224897" cy="2418673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47950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881BF-B936-424E-AD7A-A31BDE15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2" y="1712628"/>
            <a:ext cx="8580475" cy="3437261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308344" y="1712628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ขั้นตอนการดำเนินงานโครงการ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ของสโมสรนิสิตและชมรมต่างๆ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TextBox 12"/>
          <p:cNvSpPr txBox="1"/>
          <p:nvPr/>
        </p:nvSpPr>
        <p:spPr>
          <a:xfrm>
            <a:off x="308344" y="1712628"/>
            <a:ext cx="8580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การขออนุมัติโครงการและขออนุมัติเบิกเงิน   ของปีงบประมาณ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2565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(ตุลาคม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2564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กันยายน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256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 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กรณีใช้งบประมาณในการดำเนินโครงการให้ระบุการใช้เงินทุกโครงการ ดังนี้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โดยเบิกจากเงินรายได้คณะวิศวกรรมศาสตร์ ปี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256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กองทุนกิจการนิสิต  แผนงานจัดการศึกษาอุดมศึกษา  งานสนับสนุนการจัดการศึกษา  สำนักงานเลขานุการคณะ  หมวดเงินอุดหนุน อุดหนุนทั่วไป  โครงการกิจกรรมเพื่อพัฒนานิสิต  ทุนส่งเสริมกิจกรรมชาวเลือดหมู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BD211-807A-463E-B726-8BFCCEA83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580" y="3444401"/>
            <a:ext cx="5276759" cy="2244648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23087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881BF-B936-424E-AD7A-A31BDE15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2" y="1712628"/>
            <a:ext cx="8580475" cy="3437261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308344" y="1127760"/>
            <a:ext cx="8580476" cy="4294845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716" y="3890141"/>
            <a:ext cx="1615726" cy="1178928"/>
          </a:xfrm>
          <a:prstGeom prst="rect">
            <a:avLst/>
          </a:prstGeom>
        </p:spPr>
      </p:pic>
      <p:sp>
        <p:nvSpPr>
          <p:cNvPr id="14" name="สี่เหลี่ยมผืนผ้า 9"/>
          <p:cNvSpPr/>
          <p:nvPr/>
        </p:nvSpPr>
        <p:spPr>
          <a:xfrm rot="10800000" flipV="1">
            <a:off x="308344" y="49532"/>
            <a:ext cx="8580476" cy="861059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ตัวอย่างบันทึกข้อความ</a:t>
            </a:r>
            <a:endParaRPr lang="th-TH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084" y="786578"/>
            <a:ext cx="3394989" cy="418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881BF-B936-424E-AD7A-A31BDE15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2" y="1712628"/>
            <a:ext cx="8580475" cy="3437261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308344" y="1234440"/>
            <a:ext cx="8580476" cy="4188165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08344" y="265814"/>
            <a:ext cx="8580476" cy="854325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08343" y="266078"/>
            <a:ext cx="84098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หนังสือราชการภายนอก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BD211-807A-463E-B726-8BFCCEA83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2960" y="2920342"/>
            <a:ext cx="5276759" cy="2244648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986" y="931130"/>
            <a:ext cx="3116580" cy="416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0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881BF-B936-424E-AD7A-A31BDE15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2" y="1712628"/>
            <a:ext cx="8580475" cy="3437261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223038" y="1143624"/>
            <a:ext cx="8580476" cy="4132415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</a:t>
            </a:r>
            <a:endParaRPr lang="th-TH" dirty="0">
              <a:solidFill>
                <a:srgbClr val="0070C0"/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08344" y="265814"/>
            <a:ext cx="8580476" cy="770505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หนังสือขออนุมัติโครงการ</a:t>
            </a:r>
            <a:endParaRPr lang="th-TH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BD211-807A-463E-B726-8BFCCEA83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5247" y="3470352"/>
            <a:ext cx="5276759" cy="2244648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669" y="1321424"/>
            <a:ext cx="2633700" cy="36516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23" y="1321424"/>
            <a:ext cx="3625866" cy="35800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697" y="1696822"/>
            <a:ext cx="1205313" cy="127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1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881BF-B936-424E-AD7A-A31BDE15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2" y="1712628"/>
            <a:ext cx="8580475" cy="3437261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-664797" y="1096752"/>
            <a:ext cx="1163846" cy="90641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08343" y="266078"/>
            <a:ext cx="84098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หนังสือขออนุมัติเบิกเงิน </a:t>
            </a:r>
            <a:endParaRPr lang="th-TH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his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370" y="1173106"/>
            <a:ext cx="3026165" cy="321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30" y="1843397"/>
            <a:ext cx="2200275" cy="21721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180" y="969457"/>
            <a:ext cx="2868797" cy="416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3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881BF-B936-424E-AD7A-A31BDE15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2" y="1712628"/>
            <a:ext cx="8580475" cy="3437261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308344" y="1712628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08344" y="265815"/>
            <a:ext cx="8580476" cy="1446813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08343" y="266078"/>
            <a:ext cx="84098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หนังสือขอส่งสรุปประเมินผลโครงการฯ 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0" y="973964"/>
            <a:ext cx="2758440" cy="38525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178" y="2461959"/>
            <a:ext cx="1654492" cy="13949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3276" y="1028700"/>
            <a:ext cx="2245664" cy="386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1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9881BF-B936-424E-AD7A-A31BDE15D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42" y="1712628"/>
            <a:ext cx="8580475" cy="3437261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556590" y="1478862"/>
            <a:ext cx="8580476" cy="370997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 flipV="1">
            <a:off x="331502" y="156593"/>
            <a:ext cx="8301957" cy="922905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08343" y="266078"/>
            <a:ext cx="8409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สิ่งที่ส่งหลังจากนำเสนอฯ ภายในวันศุกร์ที่ 3 กันยายน 2564 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 flipV="1">
            <a:off x="308344" y="5099271"/>
            <a:ext cx="8580476" cy="353536"/>
          </a:xfrm>
          <a:prstGeom prst="rect">
            <a:avLst/>
          </a:prstGeom>
          <a:solidFill>
            <a:schemeClr val="accent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815340" y="1965960"/>
            <a:ext cx="8569975" cy="1772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dirty="0" err="1" smtClean="0"/>
              <a:t>Powerpoint</a:t>
            </a:r>
            <a:r>
              <a:rPr lang="en-US" dirty="0" smtClean="0"/>
              <a:t> /</a:t>
            </a:r>
            <a:r>
              <a:rPr lang="th-TH" dirty="0" smtClean="0"/>
              <a:t>คลิปวีดีโอ ผลการดำเนินงานของสโมสรนิสิตและชมรม </a:t>
            </a:r>
          </a:p>
          <a:p>
            <a:r>
              <a:rPr lang="th-TH" dirty="0"/>
              <a:t> </a:t>
            </a:r>
            <a:r>
              <a:rPr lang="th-TH" dirty="0" smtClean="0"/>
              <a:t>        ปีงบประมาณ 2564 (ตุลาคม 2563-กันยายน 2564)</a:t>
            </a:r>
          </a:p>
          <a:p>
            <a:r>
              <a:rPr lang="th-TH" dirty="0" smtClean="0"/>
              <a:t>2.      เอกสารแบบฟอร์ม </a:t>
            </a:r>
            <a:r>
              <a:rPr lang="en-US" dirty="0" smtClean="0"/>
              <a:t>SA_ENF03 </a:t>
            </a:r>
            <a:r>
              <a:rPr lang="th-TH" dirty="0" smtClean="0"/>
              <a:t>การนำเสนอของบประมาณของสโมสรนิสิตและชมรม</a:t>
            </a:r>
            <a:r>
              <a:rPr lang="en-US" dirty="0" smtClean="0"/>
              <a:t> </a:t>
            </a:r>
            <a:r>
              <a:rPr lang="th-TH" dirty="0" smtClean="0"/>
              <a:t>(</a:t>
            </a:r>
            <a:r>
              <a:rPr lang="en-US" dirty="0" smtClean="0"/>
              <a:t>MS Word)</a:t>
            </a:r>
            <a:r>
              <a:rPr lang="th-TH" dirty="0" smtClean="0"/>
              <a:t> </a:t>
            </a:r>
          </a:p>
          <a:p>
            <a:r>
              <a:rPr lang="th-TH" dirty="0"/>
              <a:t> </a:t>
            </a:r>
            <a:r>
              <a:rPr lang="th-TH" dirty="0" smtClean="0"/>
              <a:t>        ปีงบประมาณ 2565 (ตุลาคม 2564-กันยายน 2565)</a:t>
            </a:r>
          </a:p>
          <a:p>
            <a:r>
              <a:rPr lang="th-TH" dirty="0" smtClean="0"/>
              <a:t>3.      รูปถ่ายประธานสโมสรนิสิตและประธานชมรมฯ เพื่อนำไปไว้หน้าเว็บไซด์คณะ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165" y="3738881"/>
            <a:ext cx="1514980" cy="1360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3899" y="3512820"/>
            <a:ext cx="1539560" cy="14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4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9713D9B-3A01-40A6-A80C-8F99BE16C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FC4926-B529-4F2C-B9FA-F26672BCE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01" y="-47500"/>
            <a:ext cx="6835121" cy="59123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540218-0409-492D-96B0-F117FEB7E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36715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26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เริ่มต้น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ธีมของ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2040</TotalTime>
  <Words>1061</Words>
  <Application>Microsoft Office PowerPoint</Application>
  <PresentationFormat>On-screen Show (16:10)</PresentationFormat>
  <Paragraphs>160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Angsana New</vt:lpstr>
      <vt:lpstr>Arial</vt:lpstr>
      <vt:lpstr>Calibri</vt:lpstr>
      <vt:lpstr>Calibri Light</vt:lpstr>
      <vt:lpstr>Cordia New</vt:lpstr>
      <vt:lpstr>Courier New</vt:lpstr>
      <vt:lpstr>FC Lamoon</vt:lpstr>
      <vt:lpstr>SanamDeklenchaya</vt:lpstr>
      <vt:lpstr>TH SarabunPSK</vt:lpstr>
      <vt:lpstr>ธีมของ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คเณศ อธิรัตนกรัณฑ์</dc:creator>
  <cp:lastModifiedBy>Aucharaporn Yimchim</cp:lastModifiedBy>
  <cp:revision>109</cp:revision>
  <cp:lastPrinted>2021-08-27T09:16:49Z</cp:lastPrinted>
  <dcterms:created xsi:type="dcterms:W3CDTF">2017-05-18T10:42:20Z</dcterms:created>
  <dcterms:modified xsi:type="dcterms:W3CDTF">2021-08-30T03:09:51Z</dcterms:modified>
</cp:coreProperties>
</file>