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"/>
  </p:notesMasterIdLst>
  <p:sldIdLst>
    <p:sldId id="260" r:id="rId2"/>
    <p:sldId id="259" r:id="rId3"/>
    <p:sldId id="263" r:id="rId4"/>
    <p:sldId id="261" r:id="rId5"/>
    <p:sldId id="262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ลักษณะ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ลักษณะสีปานกลาง 3 - เน้น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ลักษณะชุดรูปแบบ 1 - เน้น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ลักษณะสีปานกลาง 4 - เน้น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2796" autoAdjust="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base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th-TH"/>
              <a:t>5/28/2007</a:t>
            </a:r>
          </a:p>
        </p:txBody>
      </p:sp>
      <p:sp>
        <p:nvSpPr>
          <p:cNvPr id="11268" name="Rectangle 4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th-TH" noProof="0" smtClean="0"/>
              <a:t>คลิกเพื่อแก้ไขลักษณะข้อความต้นแบบ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base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base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IE"/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smtClean="0"/>
              <a:t>5/28/2007</a:t>
            </a:r>
          </a:p>
        </p:txBody>
      </p:sp>
      <p:sp>
        <p:nvSpPr>
          <p:cNvPr id="12291" name="Rectangle 7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IE" smtClean="0"/>
              <a:t>‹#›</a:t>
            </a:r>
          </a:p>
        </p:txBody>
      </p:sp>
      <p:sp>
        <p:nvSpPr>
          <p:cNvPr id="1229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>
              <a:latin typeface="Calibri" pitchFamily="34" charset="0"/>
            </a:endParaRPr>
          </a:p>
        </p:txBody>
      </p:sp>
      <p:sp>
        <p:nvSpPr>
          <p:cNvPr id="12294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h-TH" sz="1200"/>
              <a:t>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2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2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44450" y="2393950"/>
          <a:ext cx="9077325" cy="1819275"/>
        </p:xfrm>
        <a:graphic>
          <a:graphicData uri="http://schemas.openxmlformats.org/presentationml/2006/ole">
            <p:oleObj spid="_x0000_s1026" name="Image" r:id="rId14" imgW="10209524" imgH="1815873" progId="">
              <p:embed/>
            </p:oleObj>
          </a:graphicData>
        </a:graphic>
      </p:graphicFrame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34925" y="4292600"/>
            <a:ext cx="9074150" cy="2520950"/>
            <a:chOff x="0" y="2640"/>
            <a:chExt cx="5760" cy="1680"/>
          </a:xfrm>
        </p:grpSpPr>
        <p:sp>
          <p:nvSpPr>
            <p:cNvPr id="2069" name="Rectangle 21"/>
            <p:cNvSpPr>
              <a:spLocks noChangeArrowheads="1"/>
            </p:cNvSpPr>
            <p:nvPr/>
          </p:nvSpPr>
          <p:spPr bwMode="gray">
            <a:xfrm>
              <a:off x="0" y="2640"/>
              <a:ext cx="5760" cy="1680"/>
            </a:xfrm>
            <a:prstGeom prst="rect">
              <a:avLst/>
            </a:prstGeom>
            <a:solidFill>
              <a:srgbClr val="CACAC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070" name="Rectangle 22"/>
            <p:cNvSpPr>
              <a:spLocks noChangeArrowheads="1"/>
            </p:cNvSpPr>
            <p:nvPr/>
          </p:nvSpPr>
          <p:spPr bwMode="gray">
            <a:xfrm>
              <a:off x="0" y="2640"/>
              <a:ext cx="5760" cy="96"/>
            </a:xfrm>
            <a:prstGeom prst="rect">
              <a:avLst/>
            </a:prstGeom>
            <a:gradFill rotWithShape="0">
              <a:gsLst>
                <a:gs pos="0">
                  <a:srgbClr val="5D5D5D"/>
                </a:gs>
                <a:gs pos="100000">
                  <a:srgbClr val="CACACA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</p:grpSp>
      <p:sp>
        <p:nvSpPr>
          <p:cNvPr id="19" name="Rectangle 5"/>
          <p:cNvSpPr>
            <a:spLocks noChangeArrowheads="1"/>
          </p:cNvSpPr>
          <p:nvPr/>
        </p:nvSpPr>
        <p:spPr bwMode="gray">
          <a:xfrm>
            <a:off x="34925" y="44450"/>
            <a:ext cx="9074150" cy="2282825"/>
          </a:xfrm>
          <a:prstGeom prst="rect">
            <a:avLst/>
          </a:prstGeom>
          <a:gradFill rotWithShape="0">
            <a:gsLst>
              <a:gs pos="0">
                <a:srgbClr val="1D528D"/>
              </a:gs>
              <a:gs pos="100000">
                <a:srgbClr val="0D264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E">
              <a:latin typeface="+mn-lt"/>
            </a:endParaRPr>
          </a:p>
        </p:txBody>
      </p: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-4763" y="0"/>
            <a:ext cx="9148763" cy="6856413"/>
            <a:chOff x="-3" y="0"/>
            <a:chExt cx="5763" cy="4319"/>
          </a:xfrm>
        </p:grpSpPr>
        <p:sp>
          <p:nvSpPr>
            <p:cNvPr id="2064" name="AutoShape 16"/>
            <p:cNvSpPr>
              <a:spLocks noChangeArrowheads="1"/>
            </p:cNvSpPr>
            <p:nvPr/>
          </p:nvSpPr>
          <p:spPr bwMode="gray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065" name="AutoShape 17"/>
            <p:cNvSpPr>
              <a:spLocks/>
            </p:cNvSpPr>
            <p:nvPr/>
          </p:nvSpPr>
          <p:spPr bwMode="gray">
            <a:xfrm>
              <a:off x="0" y="0"/>
              <a:ext cx="288" cy="288"/>
            </a:xfrm>
            <a:custGeom>
              <a:avLst/>
              <a:gdLst>
                <a:gd name="T0" fmla="*/ 0 w 336"/>
                <a:gd name="T1" fmla="*/ 48 h 384"/>
                <a:gd name="T2" fmla="*/ 0 w 336"/>
                <a:gd name="T3" fmla="*/ 384 h 384"/>
                <a:gd name="T4" fmla="*/ 96 w 336"/>
                <a:gd name="T5" fmla="*/ 192 h 384"/>
                <a:gd name="T6" fmla="*/ 192 w 336"/>
                <a:gd name="T7" fmla="*/ 48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066" name="AutoShape 18"/>
            <p:cNvSpPr>
              <a:spLocks/>
            </p:cNvSpPr>
            <p:nvPr/>
          </p:nvSpPr>
          <p:spPr bwMode="gray">
            <a:xfrm rot="-5408600">
              <a:off x="-50" y="4030"/>
              <a:ext cx="336" cy="242"/>
            </a:xfrm>
            <a:custGeom>
              <a:avLst/>
              <a:gdLst>
                <a:gd name="T0" fmla="*/ 0 w 336"/>
                <a:gd name="T1" fmla="*/ 48 h 384"/>
                <a:gd name="T2" fmla="*/ 0 w 336"/>
                <a:gd name="T3" fmla="*/ 384 h 384"/>
                <a:gd name="T4" fmla="*/ 96 w 336"/>
                <a:gd name="T5" fmla="*/ 192 h 384"/>
                <a:gd name="T6" fmla="*/ 192 w 336"/>
                <a:gd name="T7" fmla="*/ 48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4" name="AutoShape 19"/>
            <p:cNvSpPr>
              <a:spLocks/>
            </p:cNvSpPr>
            <p:nvPr/>
          </p:nvSpPr>
          <p:spPr bwMode="gray">
            <a:xfrm rot="10769190">
              <a:off x="5519" y="4031"/>
              <a:ext cx="232" cy="287"/>
            </a:xfrm>
            <a:custGeom>
              <a:avLst/>
              <a:gdLst>
                <a:gd name="T0" fmla="*/ 0 w 336"/>
                <a:gd name="T1" fmla="*/ 48 h 384"/>
                <a:gd name="T2" fmla="*/ 0 w 336"/>
                <a:gd name="T3" fmla="*/ 384 h 384"/>
                <a:gd name="T4" fmla="*/ 96 w 336"/>
                <a:gd name="T5" fmla="*/ 192 h 384"/>
                <a:gd name="T6" fmla="*/ 192 w 336"/>
                <a:gd name="T7" fmla="*/ 48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  <p:sp>
          <p:nvSpPr>
            <p:cNvPr id="25" name="AutoShape 20"/>
            <p:cNvSpPr>
              <a:spLocks/>
            </p:cNvSpPr>
            <p:nvPr/>
          </p:nvSpPr>
          <p:spPr bwMode="gray">
            <a:xfrm rot="5400000">
              <a:off x="5472" y="0"/>
              <a:ext cx="288" cy="288"/>
            </a:xfrm>
            <a:custGeom>
              <a:avLst/>
              <a:gdLst>
                <a:gd name="T0" fmla="*/ 0 w 336"/>
                <a:gd name="T1" fmla="*/ 48 h 384"/>
                <a:gd name="T2" fmla="*/ 0 w 336"/>
                <a:gd name="T3" fmla="*/ 384 h 384"/>
                <a:gd name="T4" fmla="*/ 96 w 336"/>
                <a:gd name="T5" fmla="*/ 192 h 384"/>
                <a:gd name="T6" fmla="*/ 192 w 336"/>
                <a:gd name="T7" fmla="*/ 48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>
                <a:latin typeface="+mn-lt"/>
              </a:endParaRPr>
            </a:p>
          </p:txBody>
        </p:sp>
      </p:grp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482850" y="2895600"/>
            <a:ext cx="2698750" cy="1041400"/>
            <a:chOff x="1610" y="1965"/>
            <a:chExt cx="1700" cy="656"/>
          </a:xfrm>
        </p:grpSpPr>
        <p:pic>
          <p:nvPicPr>
            <p:cNvPr id="1037" name="Picture 27" descr="สำเนาที่ไม่มีชื่อ-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gray">
            <a:xfrm>
              <a:off x="2426" y="1965"/>
              <a:ext cx="590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8" name="Picture 28" descr="สำเนาที่ไม่มีชื่อ-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gray">
            <a:xfrm>
              <a:off x="3061" y="2372"/>
              <a:ext cx="24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9" name="Picture 29" descr="สำเนาที่ไม่มีชื่อ-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gray">
            <a:xfrm>
              <a:off x="1610" y="2237"/>
              <a:ext cx="363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1676400" y="274638"/>
            <a:ext cx="66294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1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th-TH"/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การดำเนินการจัดซื้อ/จ้าง วัสดุโครงการ</a:t>
            </a:r>
            <a:endParaRPr lang="th-TH" sz="4400" dirty="0" smtClean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r>
              <a:rPr lang="th-TH" sz="2800" dirty="0" smtClean="0">
                <a:solidFill>
                  <a:schemeClr val="bg1"/>
                </a:solidFill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วัสดุ หมาย ถึง</a:t>
            </a: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	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-  สิ่งของซึ่งโดยสภาพใช้แล้วย่อมสิ้นเปลืองหมดไป และมีอายุการใช้งานไม่เกิน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 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1 ปี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วัสดุคงทน/ครุภัณฑ์มูลค่าต่ำกว่าเกณฑ์ หมายถึง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- วัสดุที่มีลักษณะคงทน มีอายุการใช้งานเกิน 1 ปี หรือมีมูลค่าตั้งแต่ 2,500.-บาท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  ขึ้นไป แต่ไม่เกิน 5,000.-บาท (4,999.-บาท) </a:t>
            </a:r>
            <a:endParaRPr lang="th-TH" sz="2800" u="sng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วัสดุโครงการ หมายถึง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- วัสดุที่ใช้สำหรับจัดโครงการ </a:t>
            </a:r>
            <a:r>
              <a:rPr lang="th-TH" sz="2800" u="sng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ควรจะ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มีลักษณะที่ใช้เฉพาะโครงการไม่มีลักษณะ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  คงทนถาวร และอยู่ในหมวดหมู่ที่ขออนุมัติในโครงการ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ดาว 5 แฉก 3"/>
          <p:cNvSpPr/>
          <p:nvPr/>
        </p:nvSpPr>
        <p:spPr bwMode="auto">
          <a:xfrm>
            <a:off x="323528" y="4221088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179512" y="1124744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ดาว 5 แฉก 6"/>
          <p:cNvSpPr/>
          <p:nvPr/>
        </p:nvSpPr>
        <p:spPr bwMode="auto">
          <a:xfrm>
            <a:off x="251520" y="2708920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การจัดทำเอกสารสำหรับเคลียร์โครงการ</a:t>
            </a:r>
            <a:endParaRPr lang="th-TH" sz="4400" dirty="0" smtClean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th-TH" sz="24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126876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 smtClean="0">
                <a:solidFill>
                  <a:schemeClr val="bg1"/>
                </a:solidFill>
              </a:rPr>
              <a:t>ขั้นตอนการจัดทำเอกสาร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 bwMode="auto">
          <a:xfrm>
            <a:off x="395536" y="2636912"/>
            <a:ext cx="1728192" cy="1800200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itchFamily="34" charset="-34"/>
              <a:cs typeface="Browallia New" pitchFamily="34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itchFamily="34" charset="-34"/>
                <a:cs typeface="Browallia New" pitchFamily="34" charset="-34"/>
              </a:rPr>
              <a:t>ขออนุมัติโครงการ</a:t>
            </a:r>
            <a:endParaRPr kumimoji="0" lang="th-TH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 bwMode="auto">
          <a:xfrm>
            <a:off x="3275856" y="2708920"/>
            <a:ext cx="1944216" cy="1800200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itchFamily="34" charset="-34"/>
                <a:cs typeface="Browallia New" pitchFamily="34" charset="-34"/>
              </a:rPr>
              <a:t>ดำเนินการจัดซื้อวัสดุสำหรับใช้ในโครงการ</a:t>
            </a:r>
            <a:r>
              <a:rPr kumimoji="0" lang="th-TH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itchFamily="34" charset="-34"/>
                <a:cs typeface="Browallia New" pitchFamily="34" charset="-34"/>
              </a:rPr>
              <a:t> (ระบุวันที่หลังจากได้รับอนุมัติแต่ไม่เกินวันจัดโครงการ)</a:t>
            </a:r>
            <a:endParaRPr kumimoji="0" lang="th-TH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" name="แผนผังลําดับงาน: กระบวนการสำรอง 12"/>
          <p:cNvSpPr/>
          <p:nvPr/>
        </p:nvSpPr>
        <p:spPr bwMode="auto">
          <a:xfrm>
            <a:off x="6300192" y="2708920"/>
            <a:ext cx="2088232" cy="1728192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itchFamily="34" charset="-34"/>
              <a:cs typeface="Browallia New" pitchFamily="34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rowallia New" pitchFamily="34" charset="-34"/>
                <a:cs typeface="Browallia New" pitchFamily="34" charset="-34"/>
              </a:rPr>
              <a:t>ส่งเอกสารเคลียร์โครงการ (1 อาทิตย์  หลังเสร็จสิ้นโครงการ)</a:t>
            </a:r>
            <a:endParaRPr kumimoji="0" lang="th-TH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" name="ลูกศรขวา 13"/>
          <p:cNvSpPr/>
          <p:nvPr/>
        </p:nvSpPr>
        <p:spPr bwMode="auto">
          <a:xfrm>
            <a:off x="5292080" y="3429000"/>
            <a:ext cx="864096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ลูกศรขวา 14"/>
          <p:cNvSpPr/>
          <p:nvPr/>
        </p:nvSpPr>
        <p:spPr bwMode="auto">
          <a:xfrm>
            <a:off x="2267744" y="3501008"/>
            <a:ext cx="864096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kx="-3284103" algn="b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เอกสารที่ใช้สำหรับเคลียร์โครงการ (จัดซื้อวัสดุ)</a:t>
            </a:r>
            <a:endParaRPr lang="th-TH" sz="4400" dirty="0" smtClean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r>
              <a:rPr lang="th-TH" sz="2800" dirty="0" smtClean="0">
                <a:solidFill>
                  <a:schemeClr val="bg1"/>
                </a:solidFill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36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ประกอบด้วย</a:t>
            </a:r>
          </a:p>
          <a:p>
            <a:pPr marL="0" indent="0" eaLnBrk="1" hangingPunct="1">
              <a:buFontTx/>
              <a:buNone/>
            </a:pP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1.  สำเนาโครงการ จำนวน 1 ชุด (อาจารย์ที่ปรึกษารับรอง</a:t>
            </a:r>
          </a:p>
          <a:p>
            <a:pPr marL="0" indent="0" eaLnBrk="1" hangingPunct="1">
              <a:buFontTx/>
              <a:buNone/>
            </a:pP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    สำเนา)</a:t>
            </a:r>
          </a:p>
          <a:p>
            <a:pPr marL="0" indent="0" eaLnBrk="1" hangingPunct="1">
              <a:buFontTx/>
              <a:buNone/>
            </a:pP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2.  บิลทั้งหมดของโครงการ วงเงินไม่เกินที่ได้รับจัดสรร/แจ้ง</a:t>
            </a:r>
          </a:p>
          <a:p>
            <a:pPr marL="0" indent="0" eaLnBrk="1" hangingPunct="1">
              <a:buFontTx/>
              <a:buNone/>
            </a:pP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  </a:t>
            </a:r>
            <a:r>
              <a:rPr lang="th-TH" sz="36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วงเงินที่ใช้ได้สำหรับกรณีที่มีค่าใช้จ่ายอยู่หลายส่วน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</a:t>
            </a: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</a:t>
            </a: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395536" y="1628800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การตรวจสอบความถูกต้องของใบเสร็จรับเงิน</a:t>
            </a:r>
            <a:endParaRPr lang="th-TH" sz="4400" dirty="0" smtClean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r>
              <a:rPr lang="th-TH" sz="2800" dirty="0" smtClean="0">
                <a:solidFill>
                  <a:schemeClr val="bg1"/>
                </a:solidFill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ใบเสร็จรับเงิน/บิลเงินสด ประกอบไปด้วย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- ชื่อผู้ขาย (บริษัท, ห้าง, ร้าน) ใบเสร็จแบบสำเร็จรูป/ใช้ตรายางร้านประทับ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- เลขที่ใบเสร็จ, เล่มที่ (ถ้ามี) ลงวันที่ (ให้สอดคล้องกับระยะเวลาของโครงการ)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- ชื่อรายการและจำนวนเงิน (ครบถ้วนและถูกต้อง) ตามรายการที่จัดซื้อ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- ระบุหน่วยนับให้ชัดเจน, ลงชื่อผู้รับสินค้าให้เรียบร้อย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4800" u="sng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ห้าม</a:t>
            </a:r>
            <a:r>
              <a:rPr lang="en-US" sz="44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** </a:t>
            </a:r>
            <a:r>
              <a:rPr lang="th-TH" sz="44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ขีดลบ, ขูด, ฆ่า ในใบเสร็จ (กรณีที่มีการแก้ไขให้ผู้ขายเซ็นชื่อกำกับมาด้วยทุกครั้ง, ผู้ขายที่ใช้บิลเงินสดให้ประทับตรา/เขียนชื่อร้านมาด้วย/ถ้าไม่มีชื่อร้านให้แนบสำเนาบัตรประชนมาด้วย 1 ใบ พร้อมรับรองสำเนา</a:t>
            </a: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251520" y="1196752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ปัญหาและอุปสรรคที่พบในปีที่ผ่าน ๆ มา</a:t>
            </a:r>
            <a:endParaRPr lang="th-TH" sz="4400" dirty="0" smtClean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r>
              <a:rPr lang="th-TH" sz="2800" dirty="0" smtClean="0">
                <a:solidFill>
                  <a:schemeClr val="bg1"/>
                </a:solidFill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ใบเสร็จรับเงิน/บิลเงินสด ไม่ถูกต้อง เช่น มีการขูดลบ, ขีดฆ่า ไม่มีผู้รับสินค้า รายการไม่ครบถ้วน, รวมเงินผิด (ต้องดำเนินการติดต่อร้านค้าเพื่อขอแก้ไข/จัดทำบิลใหม่เท่านั้น)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จัดซื้อวัสดุที่ไม่อยู่ในประเภทที่ขอ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ไว้ในโครงการ (ปรับในตัวโครงการให้สอดคล้อง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กัน/ยกเลิกการจัดซื้อรายการนั้น (กรณีไม่สามารถเปลี่ยนแปลงได้)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จัดซื้อวัสดุที่จัดอยู่ในประเภทวัสดุคงทน/ครุภัณฑ์มูลค่าต่ำกว่าเกณฑ์ (ให้ชี้แจงเหตุผลไว้ตั้งแต่ตอนเขียนโครงการว่ามีความจำเป็นต้องใช้อย่างไร)</a:t>
            </a:r>
          </a:p>
          <a:p>
            <a:pPr marL="0" indent="0" eaLnBrk="1" hangingPunct="1">
              <a:buFontTx/>
              <a:buNone/>
            </a:pPr>
            <a:r>
              <a:rPr lang="th-TH" sz="2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   เคลียร์เอกสารโครงการเกิน 1สัปดาห์ สูงสุดที่พบประมาณ 6 เดือน (อาจารย์ผู้ยืมเงินถูกหักเงินเดือนตั้งแต่ 30 วัน นับตั้งแต่วันครบกำหนดยืมเงินและต้องจัดทำเอกสารขออนุมัติบันทึกรายการย้อนหลังส่งอธิการบดี) </a:t>
            </a: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395536" y="1628800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ดาว 5 แฉก 6"/>
          <p:cNvSpPr/>
          <p:nvPr/>
        </p:nvSpPr>
        <p:spPr bwMode="auto">
          <a:xfrm>
            <a:off x="395536" y="2996952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ดาว 5 แฉก 7"/>
          <p:cNvSpPr/>
          <p:nvPr/>
        </p:nvSpPr>
        <p:spPr bwMode="auto">
          <a:xfrm>
            <a:off x="539552" y="5013176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ดาว 5 แฉก 8"/>
          <p:cNvSpPr/>
          <p:nvPr/>
        </p:nvSpPr>
        <p:spPr bwMode="auto">
          <a:xfrm>
            <a:off x="467544" y="4077072"/>
            <a:ext cx="285720" cy="28575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ข้อควรระวังในการจัดทำโครงการ</a:t>
            </a:r>
            <a:endParaRPr lang="th-TH" sz="4400" dirty="0" smtClean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14350" indent="-514350" eaLnBrk="1" hangingPunct="1">
              <a:buFontTx/>
              <a:buAutoNum type="arabicPeriod"/>
            </a:pPr>
            <a:r>
              <a:rPr lang="th-TH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ถ้าช่วงระยะเวลาการจัดโครงการคาบเกี่ยวระหว่างเดือน </a:t>
            </a:r>
            <a:r>
              <a:rPr lang="en-US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Ex </a:t>
            </a:r>
            <a:r>
              <a:rPr lang="th-TH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จัดระหว่างวันที่ 15 ส.ค.-15 ก.ย. ให้รีบดำเนินการเคลียร์เอกสารช่วงเดือนส.ค.ก่อน 1 ชุด และช่วง ก.ย.อีก 1 ชุด เนื่องจาก กองคลังจะปิดบัญชีทุกวันที่ 15 ของเดือนถัดไปถ้าไม่เคลียร์เอกสารก่อนจะทำให้ไม่สามารถบันทึกรายการเพื่อเบิกจ่ายได้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th-TH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หลังโครงการเสร็จสิ้นให้รีบเคลียร์โครงการโดยเร็วที่สุด (ไม่ควรเกิน 1 อาทิตย์) เผื่อระยะเวลาแก้ไขเอกสารด้วย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th-TH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มีปัญหาเรื่องการจัดหาวัสดุ/ซื้อวัสดุให้รีบติดต่อหรือปรึกษาที่งานพัสดุทันที (ตามเบอร์โทรด้านล่าง/ห้องพัสดุ </a:t>
            </a:r>
            <a:r>
              <a:rPr lang="en-US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CE113)</a:t>
            </a:r>
            <a:endParaRPr lang="th-TH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514350" indent="-514350" eaLnBrk="1" hangingPunct="1">
              <a:buNone/>
            </a:pPr>
            <a:r>
              <a:rPr lang="th-TH" dirty="0" smtClean="0">
                <a:solidFill>
                  <a:schemeClr val="bg1"/>
                </a:solidFill>
              </a:rPr>
              <a:t> </a:t>
            </a:r>
            <a:endParaRPr lang="th-TH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62" y="638132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>
                <a:solidFill>
                  <a:schemeClr val="bg1"/>
                </a:solidFill>
              </a:rPr>
              <a:t>งานพัสดุคณะวิศวกรรมศาสตร์ มน.</a:t>
            </a:r>
            <a:r>
              <a:rPr lang="th-TH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0 5596 4014</a:t>
            </a:r>
            <a:endParaRPr lang="en-US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857224" y="214290"/>
            <a:ext cx="7772400" cy="866764"/>
          </a:xfrm>
        </p:spPr>
        <p:txBody>
          <a:bodyPr/>
          <a:lstStyle/>
          <a:p>
            <a:pPr algn="ctr" eaLnBrk="1" hangingPunct="1"/>
            <a:r>
              <a:rPr lang="th-TH" sz="4400" dirty="0" smtClean="0">
                <a:latin typeface="Browallia New" pitchFamily="34" charset="-34"/>
                <a:cs typeface="Browallia New" pitchFamily="34" charset="-34"/>
              </a:rPr>
              <a:t>ช่วงระยะเวลาตอบข้อซักถาม </a:t>
            </a:r>
            <a:endParaRPr lang="th-TH" sz="4400" dirty="0" smtClean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14350" indent="-514350" eaLnBrk="1" hangingPunct="1">
              <a:buNone/>
            </a:pPr>
            <a:endParaRPr lang="th-TH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endParaRPr lang="th-TH" sz="28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2564904"/>
            <a:ext cx="540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งานพัสดุ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คณะวิศวกรรมศาสตร์ มหาวิทยาลัยนเรศวร</a:t>
            </a:r>
            <a:endParaRPr lang="en-US" sz="60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s01_1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kx="-3284103" algn="b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kx="-3284103" algn="b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slides1</Template>
  <TotalTime>509</TotalTime>
  <Words>425</Words>
  <Application>Microsoft Office PowerPoint</Application>
  <PresentationFormat>นำเสนอทางหน้าจอ (4:3)</PresentationFormat>
  <Paragraphs>76</Paragraphs>
  <Slides>7</Slides>
  <Notes>7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ชื่อเรื่องภาพนิ่ง</vt:lpstr>
      </vt:variant>
      <vt:variant>
        <vt:i4>7</vt:i4>
      </vt:variant>
    </vt:vector>
  </HeadingPairs>
  <TitlesOfParts>
    <vt:vector size="9" baseType="lpstr">
      <vt:lpstr>1_ms01_1</vt:lpstr>
      <vt:lpstr>Image</vt:lpstr>
      <vt:lpstr>การดำเนินการจัดซื้อ/จ้าง วัสดุโครงการ</vt:lpstr>
      <vt:lpstr>การจัดทำเอกสารสำหรับเคลียร์โครงการ</vt:lpstr>
      <vt:lpstr>เอกสารที่ใช้สำหรับเคลียร์โครงการ (จัดซื้อวัสดุ)</vt:lpstr>
      <vt:lpstr>การตรวจสอบความถูกต้องของใบเสร็จรับเงิน</vt:lpstr>
      <vt:lpstr>ปัญหาและอุปสรรคที่พบในปีที่ผ่าน ๆ มา</vt:lpstr>
      <vt:lpstr>ข้อควรระวังในการจัดทำโครงการ</vt:lpstr>
      <vt:lpstr>ช่วงระยะเวลาตอบข้อซักถาม 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คลิกเพื่อเพิ่มชื่อเรื่อง</dc:title>
  <dc:subject/>
  <dc:creator>Acer Veriton</dc:creator>
  <cp:keywords/>
  <dc:description/>
  <cp:lastModifiedBy>Maneerats</cp:lastModifiedBy>
  <cp:revision>118</cp:revision>
  <dcterms:created xsi:type="dcterms:W3CDTF">2012-10-24T09:33:42Z</dcterms:created>
  <dcterms:modified xsi:type="dcterms:W3CDTF">2013-09-06T12:34:52Z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TC011367961054</vt:lpwstr>
  </property>
</Properties>
</file>