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1204C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956E00-8A21-4F62-8705-CCCC0D152BCB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1F6A8-8AAA-48EE-8FE8-F855EB99EF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527D-CAB6-4C45-B702-5B060EE420D9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688-14D6-411E-8988-82FDB35BC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527D-CAB6-4C45-B702-5B060EE420D9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688-14D6-411E-8988-82FDB35BC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527D-CAB6-4C45-B702-5B060EE420D9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688-14D6-411E-8988-82FDB35BC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527D-CAB6-4C45-B702-5B060EE420D9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688-14D6-411E-8988-82FDB35BC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527D-CAB6-4C45-B702-5B060EE420D9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688-14D6-411E-8988-82FDB35BC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527D-CAB6-4C45-B702-5B060EE420D9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688-14D6-411E-8988-82FDB35BC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527D-CAB6-4C45-B702-5B060EE420D9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688-14D6-411E-8988-82FDB35BC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527D-CAB6-4C45-B702-5B060EE420D9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688-14D6-411E-8988-82FDB35BC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527D-CAB6-4C45-B702-5B060EE420D9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688-14D6-411E-8988-82FDB35BC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527D-CAB6-4C45-B702-5B060EE420D9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688-14D6-411E-8988-82FDB35BC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527D-CAB6-4C45-B702-5B060EE420D9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688-14D6-411E-8988-82FDB35BC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6527D-CAB6-4C45-B702-5B060EE420D9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48688-14D6-411E-8988-82FDB35BC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.th/imgres?imgurl=http://www.thaichildrights.org/sites/default/files/imagecache/node_content/thanks.gif&amp;imgrefurl=http://www.thaichildrights.org/movement/news/556&amp;usg=__MMeK3tYlxhRRnpk7WblG6tsf3m8=&amp;h=335&amp;w=474&amp;sz=7&amp;hl=th&amp;start=19&amp;zoom=1&amp;tbnid=6eGJffQY2w9OiM:&amp;tbnh=91&amp;tbnw=129&amp;ei=jsYpUqzGO42RkgW4yoCACQ&amp;prev=/images?q=%E0%B8%A3%E0%B8%B9%E0%B8%9B%E0%B8%82%E0%B8%AD%E0%B8%9A%E0%B8%84%E0%B8%B8%E0%B8%93&amp;sa=X&amp;hl=th&amp;gbv=2&amp;tbm=isch&amp;itbs=1&amp;sa=X&amp;ved=0CE8QrQMwE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764704"/>
            <a:ext cx="78488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6000" b="1" dirty="0" smtClean="0">
                <a:latin typeface="TH SarabunPSK" pitchFamily="34" charset="-34"/>
                <a:cs typeface="TH SarabunPSK" pitchFamily="34" charset="-34"/>
              </a:rPr>
              <a:t>แนวปฏิบัติเกี่ยวกับการเบิก</a:t>
            </a:r>
          </a:p>
          <a:p>
            <a:pPr algn="ctr"/>
            <a:r>
              <a:rPr lang="th-TH" sz="6000" b="1" dirty="0" smtClean="0">
                <a:latin typeface="TH SarabunPSK" pitchFamily="34" charset="-34"/>
                <a:cs typeface="TH SarabunPSK" pitchFamily="34" charset="-34"/>
              </a:rPr>
              <a:t>ค่าใช้จ่ายในโครงการ</a:t>
            </a:r>
          </a:p>
          <a:p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1268" name="Picture 4" descr="http://www.bkk1.in.th/Attachment/4377/313306_profi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3429000"/>
            <a:ext cx="3024336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1988840"/>
            <a:ext cx="568863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 marL="342900" indent="-342900">
              <a:buAutoNum type="arabicPeriod"/>
            </a:pPr>
            <a:r>
              <a:rPr lang="th-TH" sz="4800" dirty="0" smtClean="0">
                <a:latin typeface="TH SarabunPSK" pitchFamily="34" charset="-34"/>
                <a:cs typeface="TH SarabunPSK" pitchFamily="34" charset="-34"/>
              </a:rPr>
              <a:t> การขออนุมัติโครงการ</a:t>
            </a:r>
          </a:p>
          <a:p>
            <a:pPr marL="342900" indent="-342900">
              <a:buAutoNum type="arabicPeriod"/>
            </a:pPr>
            <a:r>
              <a:rPr lang="th-TH" sz="4800" dirty="0" smtClean="0">
                <a:latin typeface="TH SarabunPSK" pitchFamily="34" charset="-34"/>
                <a:cs typeface="TH SarabunPSK" pitchFamily="34" charset="-34"/>
              </a:rPr>
              <a:t> การยืมเงินใช้จ่ายในโครงการ</a:t>
            </a:r>
          </a:p>
          <a:p>
            <a:pPr marL="342900" indent="-342900">
              <a:buAutoNum type="arabicPeriod"/>
            </a:pPr>
            <a:r>
              <a:rPr lang="th-TH" sz="4800" dirty="0" smtClean="0">
                <a:latin typeface="TH SarabunPSK" pitchFamily="34" charset="-34"/>
                <a:cs typeface="TH SarabunPSK" pitchFamily="34" charset="-34"/>
              </a:rPr>
              <a:t> การเบิกค่าใช้จ่ายในโครงการ</a:t>
            </a:r>
          </a:p>
        </p:txBody>
      </p:sp>
      <p:pic>
        <p:nvPicPr>
          <p:cNvPr id="14338" name="Picture 2" descr="http://www.ku.ac.th/e-magazine/oct48/know/mo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1944215" cy="129614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347864" y="548680"/>
            <a:ext cx="4464496" cy="101566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th-TH" sz="6000" b="1" dirty="0" smtClean="0">
                <a:latin typeface="TH SarabunPSK" pitchFamily="34" charset="-34"/>
                <a:cs typeface="TH SarabunPSK" pitchFamily="34" charset="-34"/>
              </a:rPr>
              <a:t>หัวข้อสำคัญ</a:t>
            </a:r>
            <a:endParaRPr lang="en-US" sz="6000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COSM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57200"/>
            <a:ext cx="1828800" cy="150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699792" y="548680"/>
            <a:ext cx="5256584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marL="342900" indent="-342900"/>
            <a:r>
              <a:rPr lang="th-TH" sz="5400" b="1" dirty="0" smtClean="0">
                <a:latin typeface="TH SarabunPSK" pitchFamily="34" charset="-34"/>
                <a:cs typeface="TH SarabunPSK" pitchFamily="34" charset="-34"/>
              </a:rPr>
              <a:t>1. การขออนุมัติโครงการ</a:t>
            </a:r>
          </a:p>
          <a:p>
            <a:pPr marL="342900" indent="-342900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15616" y="2348880"/>
            <a:ext cx="7309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sym typeface="Wingdings"/>
              </a:rPr>
              <a:t></a:t>
            </a:r>
            <a:r>
              <a:rPr lang="th-TH" b="1" dirty="0" smtClean="0"/>
              <a:t> </a:t>
            </a:r>
            <a:r>
              <a:rPr lang="th-TH" dirty="0" smtClean="0"/>
              <a:t>    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จัดทำบันทึกขออนุมัติจัดโครงการ  โดยระบุวันที่จัด</a:t>
            </a:r>
          </a:p>
          <a:p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   โครงการ สถานที่จัด พร้อมรายละเอียดงบประมาณที่ใช้ </a:t>
            </a:r>
          </a:p>
          <a:p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   ในโครงการ</a:t>
            </a:r>
          </a:p>
          <a:p>
            <a:r>
              <a:rPr lang="th-TH" sz="2000" dirty="0" smtClean="0">
                <a:latin typeface="TH SarabunPSK" pitchFamily="34" charset="-34"/>
                <a:cs typeface="TH SarabunPSK" pitchFamily="34" charset="-34"/>
                <a:sym typeface="Wingdings"/>
              </a:rPr>
              <a:t>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  <a:sym typeface="Wingdings"/>
              </a:rPr>
              <a:t>  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เสนอบันทึกขออนุมัติโครงการผ่านอาจารย์ที่ปรึกษา</a:t>
            </a:r>
          </a:p>
          <a:p>
            <a:r>
              <a:rPr lang="th-TH" sz="2000" dirty="0" smtClean="0">
                <a:latin typeface="TH SarabunPSK" pitchFamily="34" charset="-34"/>
                <a:cs typeface="TH SarabunPSK" pitchFamily="34" charset="-34"/>
                <a:sym typeface="Wingdings"/>
              </a:rPr>
              <a:t>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  <a:sym typeface="Wingdings"/>
              </a:rPr>
              <a:t>  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เสนอบันทึกขออนุมัติโครงการผ่านรองคณบดีฝ่ายกิจการ</a:t>
            </a:r>
          </a:p>
          <a:p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    นิสิต เพื่อให้คณบดีอนุมัติ</a:t>
            </a:r>
            <a:endParaRPr lang="en-US" sz="3600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1628800"/>
            <a:ext cx="806489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จัดทำสัญญายืมเงินจำนวน  3  ฉบับ  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โดยให้อาจารย์ที่ปรึกษาเป็น</a:t>
            </a:r>
          </a:p>
          <a:p>
            <a:pPr marL="342900" indent="-342900"/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 ผู้ยืมเงิน</a:t>
            </a:r>
          </a:p>
          <a:p>
            <a:pPr marL="342900" indent="-342900"/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2. แนบสำเนาบันทึกขออนุมัติจัดโครงการที่คณบดีอนุมัติ  พร้อมสำเนาถูกต้อง</a:t>
            </a:r>
          </a:p>
          <a:p>
            <a:pPr marL="342900" indent="-342900"/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3. นำเอกสารทั้ง 2  ฉบับ ส่งที่งานการเงิน  ก่อนวันดำเนิน  </a:t>
            </a:r>
          </a:p>
          <a:p>
            <a:pPr marL="342900" indent="-342900"/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โครงการภายใน  15  วัน</a:t>
            </a:r>
          </a:p>
          <a:p>
            <a:pPr marL="342900" indent="-342900"/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4. งานการเงินจะจ่ายเงินล่วงหน้าก่อนจัดโครงการ  </a:t>
            </a:r>
          </a:p>
          <a:p>
            <a:pPr marL="342900" indent="-342900"/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ภายใน 7  วัน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75656" y="332656"/>
            <a:ext cx="6192688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th-TH" sz="5400" b="1" dirty="0" smtClean="0">
                <a:latin typeface="TH SarabunPSK" pitchFamily="34" charset="-34"/>
                <a:cs typeface="TH SarabunPSK" pitchFamily="34" charset="-34"/>
              </a:rPr>
              <a:t>2.  การยืมเงินใช้จ่ายในโครงการ</a:t>
            </a:r>
            <a:endParaRPr lang="en-US" sz="5400" b="1" dirty="0"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7380312" y="3381580"/>
          <a:ext cx="936104" cy="3287780"/>
        </p:xfrm>
        <a:graphic>
          <a:graphicData uri="http://schemas.openxmlformats.org/presentationml/2006/ole">
            <p:oleObj spid="_x0000_s16386" name="Clip" r:id="rId3" imgW="1295640" imgH="39340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548680"/>
            <a:ext cx="6336704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th-TH" sz="5400" b="1" dirty="0" smtClean="0">
                <a:latin typeface="TH SarabunPSK" pitchFamily="34" charset="-34"/>
                <a:cs typeface="TH SarabunPSK" pitchFamily="34" charset="-34"/>
              </a:rPr>
              <a:t>3.  การเบิกค่าใช้จ่ายในโครงการ</a:t>
            </a:r>
            <a:endParaRPr lang="en-US" sz="5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916832"/>
            <a:ext cx="85689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การเบิกเงินค่าอาหารและเครื่องดื่ม</a:t>
            </a:r>
          </a:p>
          <a:p>
            <a:pPr marL="342900" indent="-342900"/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       -   จัดทำบันทึกขออนุมัติเบิกเงินค่าอาหารและเครื่องดื่ม</a:t>
            </a:r>
          </a:p>
          <a:p>
            <a:pPr marL="342900" indent="-342900"/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      -    แนบใบเสร็จรับเงิน หรือใบสำคัญรับเงินของร้านค้า   </a:t>
            </a:r>
          </a:p>
          <a:p>
            <a:pPr marL="342900" indent="-342900"/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           (ถ้าเป็นใบสำคัญรับเงินต้องมีสำเนาบัตรประชาชนแนบ)</a:t>
            </a:r>
          </a:p>
          <a:p>
            <a:pPr marL="342900" indent="-342900"/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      -    แนบใบเซ็นชื่อของผู้เข้าร่วมโครงการ  (ใบเซ็นชื่อแยกเป็นวันต่อวัน)</a:t>
            </a:r>
          </a:p>
          <a:p>
            <a:pPr marL="342900" indent="-342900"/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      -    แนบสำเนาโครงการ  พร้อมรับรองสำเนา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ถูกต้อง</a:t>
            </a:r>
            <a:endParaRPr lang="en-US" sz="3200" dirty="0" smtClean="0">
              <a:latin typeface="TH SarabunPSK" pitchFamily="34" charset="-34"/>
              <a:cs typeface="TH SarabunPSK" pitchFamily="34" charset="-34"/>
            </a:endParaRPr>
          </a:p>
          <a:p>
            <a:pPr marL="342900" indent="-342900"/>
            <a:endParaRPr lang="en-US" sz="3200" dirty="0" smtClean="0">
              <a:latin typeface="TH SarabunPSK" pitchFamily="34" charset="-34"/>
              <a:cs typeface="TH SarabunPSK" pitchFamily="34" charset="-34"/>
            </a:endParaRPr>
          </a:p>
          <a:p>
            <a:pPr marL="342900" indent="-342900"/>
            <a:endParaRPr lang="en-US" sz="3200" dirty="0" smtClean="0">
              <a:latin typeface="TH SarabunPSK" pitchFamily="34" charset="-34"/>
              <a:cs typeface="TH SarabunPSK" pitchFamily="34" charset="-34"/>
            </a:endParaRPr>
          </a:p>
          <a:p>
            <a:pPr marL="342900" indent="-342900"/>
            <a:endParaRPr lang="th-TH" sz="3200" dirty="0" smtClean="0"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7812360" y="548680"/>
          <a:ext cx="1195388" cy="1201738"/>
        </p:xfrm>
        <a:graphic>
          <a:graphicData uri="http://schemas.openxmlformats.org/presentationml/2006/ole">
            <p:oleObj spid="_x0000_s17410" name="Clip" r:id="rId3" imgW="1195200" imgH="1202400" progId="">
              <p:embed/>
            </p:oleObj>
          </a:graphicData>
        </a:graphic>
      </p:graphicFrame>
      <p:sp>
        <p:nvSpPr>
          <p:cNvPr id="5" name="สี่เหลี่ยมผืนผ้า 4"/>
          <p:cNvSpPr/>
          <p:nvPr/>
        </p:nvSpPr>
        <p:spPr>
          <a:xfrm>
            <a:off x="827584" y="5301208"/>
            <a:ext cx="7560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 smtClean="0">
                <a:latin typeface="TH SarabunPSK" pitchFamily="34" charset="-34"/>
                <a:cs typeface="TH SarabunPSK" pitchFamily="34" charset="-34"/>
                <a:sym typeface="Wingdings"/>
              </a:rPr>
              <a:t> </a:t>
            </a:r>
            <a:r>
              <a:rPr lang="th-TH" sz="3200" b="1" u="sng" dirty="0" smtClean="0">
                <a:latin typeface="TH SarabunPSK" pitchFamily="34" charset="-34"/>
                <a:cs typeface="TH SarabunPSK" pitchFamily="34" charset="-34"/>
                <a:sym typeface="Wingdings"/>
              </a:rPr>
              <a:t>กรณี</a:t>
            </a:r>
            <a:r>
              <a:rPr lang="th-TH" sz="3200" b="1" u="sng" dirty="0" smtClean="0">
                <a:latin typeface="TH SarabunPSK" pitchFamily="34" charset="-34"/>
                <a:cs typeface="TH SarabunPSK" pitchFamily="34" charset="-34"/>
                <a:sym typeface="Wingdings"/>
              </a:rPr>
              <a:t>ยืมเงินทดรองจ่ายต้องระบุได้มุมบนด้านขวาของเอกสารว่าเป็นเอกสารการคืนเงินยืมของใคร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476672"/>
            <a:ext cx="6912768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th-TH" sz="5400" b="1" dirty="0" smtClean="0">
                <a:latin typeface="TH SarabunPSK" pitchFamily="34" charset="-34"/>
                <a:cs typeface="TH SarabunPSK" pitchFamily="34" charset="-34"/>
              </a:rPr>
              <a:t>3.การเบิกค่าใช้จ่ายในโครงการ (ต่อ)</a:t>
            </a:r>
            <a:endParaRPr lang="en-US" sz="5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1628800"/>
            <a:ext cx="698477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"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การเบิกเงินค่าตอบแทนวิทยากร</a:t>
            </a:r>
          </a:p>
          <a:p>
            <a:pPr marL="342900" indent="-342900"/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       -    จัดทำบันทึกขออนุมัติเบิกเงินค่าตอบแทนวิทยากร</a:t>
            </a:r>
          </a:p>
          <a:p>
            <a:pPr marL="342900" indent="-342900"/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       -    แนบใบสำคัญรับเงินของวิทยากร </a:t>
            </a:r>
          </a:p>
          <a:p>
            <a:pPr marL="342900" indent="-342900"/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       -    แนบหนังสือเชิญวิทยากร</a:t>
            </a:r>
          </a:p>
          <a:p>
            <a:pPr marL="342900" indent="-342900"/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       -     แนบสำเนาโครงการ พร้อมรับรองสำเนาถูกต้อง</a:t>
            </a:r>
          </a:p>
          <a:p>
            <a:pPr marL="342900" indent="-342900"/>
            <a:endParaRPr lang="th-TH" sz="3200" dirty="0">
              <a:latin typeface="TH SarabunPSK" pitchFamily="34" charset="-34"/>
              <a:cs typeface="TH SarabunPSK" pitchFamily="34" charset="-34"/>
            </a:endParaRPr>
          </a:p>
          <a:p>
            <a:pPr marL="342900" indent="-342900"/>
            <a:r>
              <a:rPr lang="th-TH" sz="3200" dirty="0" smtClean="0">
                <a:latin typeface="TH SarabunPSK" pitchFamily="34" charset="-34"/>
                <a:cs typeface="TH SarabunPSK" pitchFamily="34" charset="-34"/>
                <a:sym typeface="Wingdings"/>
              </a:rPr>
              <a:t> </a:t>
            </a:r>
            <a:r>
              <a:rPr lang="th-TH" sz="3200" b="1" u="sng" dirty="0" smtClean="0">
                <a:latin typeface="TH SarabunPSK" pitchFamily="34" charset="-34"/>
                <a:cs typeface="TH SarabunPSK" pitchFamily="34" charset="-34"/>
                <a:sym typeface="Wingdings"/>
              </a:rPr>
              <a:t>กรณียืมเงินทดรองจ่ายต้องระบุได้มุมบนด้านขวาของเอกสารว่าเป็นเอกสารการคืนเงินยืมของใคร</a:t>
            </a:r>
            <a:endParaRPr lang="en-US" sz="3200" b="1" u="sng" dirty="0"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7812360" y="188640"/>
          <a:ext cx="1195387" cy="1201738"/>
        </p:xfrm>
        <a:graphic>
          <a:graphicData uri="http://schemas.openxmlformats.org/presentationml/2006/ole">
            <p:oleObj spid="_x0000_s18435" name="Clip" r:id="rId3" imgW="1195200" imgH="12024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5856" y="548681"/>
            <a:ext cx="252028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th-TH" sz="5400" b="1" dirty="0" smtClean="0">
                <a:latin typeface="TH SarabunPSK" pitchFamily="34" charset="-34"/>
                <a:cs typeface="TH SarabunPSK" pitchFamily="34" charset="-34"/>
              </a:rPr>
              <a:t>ข้อควรระวัง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9592" y="2193826"/>
            <a:ext cx="76328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ใบเซ็นชื่อของผู้เข้าร่วมโครงการห้ามเซ็นชื่อแทนกัน</a:t>
            </a:r>
          </a:p>
          <a:p>
            <a:pPr marL="342900" indent="-342900">
              <a:buAutoNum type="arabicPeriod"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ใบเสร็จรับเงินควรมีชื่อที่อยู่ของผู้รับ และผู้จ่ายให้ครบถ้วน</a:t>
            </a:r>
          </a:p>
          <a:p>
            <a:pPr marL="342900" indent="-342900">
              <a:buAutoNum type="arabicPeriod"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ควรระบุในใบเสร็จรับเงินทุกครั้งด้วยว่า  ใครเป็นผู้จ่ายเงิน</a:t>
            </a:r>
          </a:p>
          <a:p>
            <a:pPr marL="342900" indent="-342900"/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ในโครงการนั้นๆ ให้เซ็นชื่อตรงกลางใบเสร็จรับเงิน หรือ</a:t>
            </a:r>
          </a:p>
          <a:p>
            <a:pPr marL="342900" indent="-342900"/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ใบสำคัญรับเงิน</a:t>
            </a:r>
          </a:p>
          <a:p>
            <a:pPr marL="514350" indent="-514350"/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4.  การเบิกเงินของโครงการควรทำเรื่องเบิกเงินตามที่เกิดขึ้นจริง </a:t>
            </a:r>
          </a:p>
          <a:p>
            <a:pPr marL="514350" indent="-514350"/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และไม่ควรเบิกเงินเพียงค่าอาหารเพียงอย่างเดียว</a:t>
            </a:r>
            <a:endParaRPr lang="en-US" sz="3200" dirty="0"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7236296" y="476672"/>
          <a:ext cx="1195387" cy="1201737"/>
        </p:xfrm>
        <a:graphic>
          <a:graphicData uri="http://schemas.openxmlformats.org/presentationml/2006/ole">
            <p:oleObj spid="_x0000_s34818" name="Clip" r:id="rId3" imgW="1195200" imgH="12024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http://t1.gstatic.com/images?q=tbn:ANd9GcRoqdFmaKwsknxrlrcqJ2Rne0WdgRA7h4mV0AwXDrEJXtElQyfrUAfghR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268760"/>
            <a:ext cx="5112568" cy="36065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203</TotalTime>
  <Words>405</Words>
  <Application>Microsoft Office PowerPoint</Application>
  <PresentationFormat>นำเสนอทางหน้าจอ (4:3)</PresentationFormat>
  <Paragraphs>47</Paragraphs>
  <Slides>8</Slides>
  <Notes>0</Notes>
  <HiddenSlides>0</HiddenSlides>
  <MMClips>0</MMClips>
  <ScaleCrop>false</ScaleCrop>
  <HeadingPairs>
    <vt:vector size="6" baseType="variant">
      <vt:variant>
        <vt:lpstr>ชุดรูปแบบ</vt:lpstr>
      </vt:variant>
      <vt:variant>
        <vt:i4>1</vt:i4>
      </vt:variant>
      <vt:variant>
        <vt:lpstr>เซิร์ฟเวอร์ OLE ฝังตัว</vt:lpstr>
      </vt:variant>
      <vt:variant>
        <vt:i4>1</vt:i4>
      </vt:variant>
      <vt:variant>
        <vt:lpstr>ชื่อเรื่องภาพนิ่ง</vt:lpstr>
      </vt:variant>
      <vt:variant>
        <vt:i4>8</vt:i4>
      </vt:variant>
    </vt:vector>
  </HeadingPairs>
  <TitlesOfParts>
    <vt:vector size="10" baseType="lpstr">
      <vt:lpstr>ชุดรูปแบบของ Office</vt:lpstr>
      <vt:lpstr>Clip</vt:lpstr>
      <vt:lpstr>ภาพนิ่ง 1</vt:lpstr>
      <vt:lpstr>ภาพนิ่ง 2</vt:lpstr>
      <vt:lpstr>ภาพนิ่ง 3</vt:lpstr>
      <vt:lpstr>ภาพนิ่ง 4</vt:lpstr>
      <vt:lpstr>ภาพนิ่ง 5</vt:lpstr>
      <vt:lpstr>ภาพนิ่ง 6</vt:lpstr>
      <vt:lpstr>ภาพนิ่ง 7</vt:lpstr>
      <vt:lpstr>ภาพนิ่ง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Umpronratm</dc:creator>
  <cp:lastModifiedBy>Umpronratm</cp:lastModifiedBy>
  <cp:revision>20</cp:revision>
  <dcterms:created xsi:type="dcterms:W3CDTF">2013-09-02T03:54:52Z</dcterms:created>
  <dcterms:modified xsi:type="dcterms:W3CDTF">2013-09-06T12:22:25Z</dcterms:modified>
</cp:coreProperties>
</file>